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Nuni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Nuni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Nunito-italic.fntdata"/><Relationship Id="rId10" Type="http://schemas.openxmlformats.org/officeDocument/2006/relationships/slide" Target="slides/slide5.xml"/><Relationship Id="rId54"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80c5757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80c5757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80c57578b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80c57578b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80c57578b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80c57578b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0c57578b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0c57578b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80c57578b_3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0c57578b_3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80c57578b_3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0c57578b_3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80c57578b_3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80c57578b_3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80c57578b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80c57578b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80c57578b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80c57578b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0c57578b_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0c57578b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80c57578b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80c57578b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80c57578b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80c57578b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80c57578b_3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80c57578b_3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80c57578b_3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80c57578b_3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80c57578b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80c57578b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80c57578b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80c57578b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80c57578b_3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80c57578b_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80c57578b_3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0c57578b_3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80c57578b_3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80c57578b_3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80c57578b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80c57578b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80c57578b_3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80c57578b_3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80c57578b_3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80c57578b_3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80c57578b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80c57578b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0c57578b_3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0c57578b_3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80c57578b_3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80c57578b_3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80c57578b_3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80c57578b_3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80c57578b_3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80c57578b_3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80c57578b_3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80c57578b_3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80c57578b_3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80c57578b_3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80c57578b_3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80c57578b_3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80c57578b_3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80c57578b_3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80c57578b_3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80c57578b_3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80c57578b_3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80c57578b_3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80c57578b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80c57578b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80c57578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80c57578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80c57578b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80c57578b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80c57578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80c57578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80c57578b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80c57578b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0c57578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0c57578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80c57578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80c57578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80c57578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80c57578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80c57578b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80c57578b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80c57578b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80c57578b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0c57578b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0c57578b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80c57578b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80c57578b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80c57578b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80c57578b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rtl="0" algn="ctr">
              <a:spcBef>
                <a:spcPts val="0"/>
              </a:spcBef>
              <a:spcAft>
                <a:spcPts val="0"/>
              </a:spcAft>
              <a:buSzPts val="13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 Id="rId11" Type="http://schemas.openxmlformats.org/officeDocument/2006/relationships/image" Target="../media/image11.png"/><Relationship Id="rId10" Type="http://schemas.openxmlformats.org/officeDocument/2006/relationships/image" Target="../media/image17.png"/><Relationship Id="rId9"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2.png"/><Relationship Id="rId7" Type="http://schemas.openxmlformats.org/officeDocument/2006/relationships/image" Target="../media/image9.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68.png"/><Relationship Id="rId5" Type="http://schemas.openxmlformats.org/officeDocument/2006/relationships/image" Target="../media/image84.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55.png"/><Relationship Id="rId5"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1" Type="http://schemas.openxmlformats.org/officeDocument/2006/relationships/image" Target="../media/image105.png"/><Relationship Id="rId10" Type="http://schemas.openxmlformats.org/officeDocument/2006/relationships/image" Target="../media/image37.png"/><Relationship Id="rId13" Type="http://schemas.openxmlformats.org/officeDocument/2006/relationships/image" Target="../media/image44.png"/><Relationship Id="rId12" Type="http://schemas.openxmlformats.org/officeDocument/2006/relationships/image" Target="../media/image31.png"/><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26.png"/><Relationship Id="rId14" Type="http://schemas.openxmlformats.org/officeDocument/2006/relationships/image" Target="../media/image53.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6.png"/><Relationship Id="rId8"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41.png"/><Relationship Id="rId13" Type="http://schemas.openxmlformats.org/officeDocument/2006/relationships/image" Target="../media/image54.png"/><Relationship Id="rId12" Type="http://schemas.openxmlformats.org/officeDocument/2006/relationships/image" Target="../media/image56.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64.png"/><Relationship Id="rId5" Type="http://schemas.openxmlformats.org/officeDocument/2006/relationships/image" Target="../media/image39.png"/><Relationship Id="rId6" Type="http://schemas.openxmlformats.org/officeDocument/2006/relationships/image" Target="../media/image51.png"/><Relationship Id="rId7" Type="http://schemas.openxmlformats.org/officeDocument/2006/relationships/image" Target="../media/image40.png"/><Relationship Id="rId8"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1" Type="http://schemas.openxmlformats.org/officeDocument/2006/relationships/image" Target="../media/image104.png"/><Relationship Id="rId10" Type="http://schemas.openxmlformats.org/officeDocument/2006/relationships/image" Target="../media/image69.png"/><Relationship Id="rId13" Type="http://schemas.openxmlformats.org/officeDocument/2006/relationships/image" Target="../media/image71.png"/><Relationship Id="rId12" Type="http://schemas.openxmlformats.org/officeDocument/2006/relationships/image" Target="../media/image62.png"/><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61.png"/><Relationship Id="rId9" Type="http://schemas.openxmlformats.org/officeDocument/2006/relationships/image" Target="../media/image58.png"/><Relationship Id="rId14" Type="http://schemas.openxmlformats.org/officeDocument/2006/relationships/image" Target="../media/image59.png"/><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67.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76.png"/><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70.png"/><Relationship Id="rId5" Type="http://schemas.openxmlformats.org/officeDocument/2006/relationships/image" Target="../media/image79.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6.png"/><Relationship Id="rId4" Type="http://schemas.openxmlformats.org/officeDocument/2006/relationships/image" Target="../media/image10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80.png"/></Relationships>
</file>

<file path=ppt/slides/_rels/slide33.xml.rels><?xml version="1.0" encoding="UTF-8" standalone="yes"?><Relationships xmlns="http://schemas.openxmlformats.org/package/2006/relationships"><Relationship Id="rId11" Type="http://schemas.openxmlformats.org/officeDocument/2006/relationships/image" Target="../media/image117.png"/><Relationship Id="rId10"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82.png"/><Relationship Id="rId7" Type="http://schemas.openxmlformats.org/officeDocument/2006/relationships/image" Target="../media/image93.png"/><Relationship Id="rId8" Type="http://schemas.openxmlformats.org/officeDocument/2006/relationships/image" Target="../media/image85.png"/></Relationships>
</file>

<file path=ppt/slides/_rels/slide34.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image" Target="../media/image100.png"/><Relationship Id="rId12"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90.png"/><Relationship Id="rId4" Type="http://schemas.openxmlformats.org/officeDocument/2006/relationships/image" Target="../media/image91.png"/><Relationship Id="rId9" Type="http://schemas.openxmlformats.org/officeDocument/2006/relationships/image" Target="../media/image99.png"/><Relationship Id="rId5" Type="http://schemas.openxmlformats.org/officeDocument/2006/relationships/image" Target="../media/image103.png"/><Relationship Id="rId6" Type="http://schemas.openxmlformats.org/officeDocument/2006/relationships/image" Target="../media/image88.png"/><Relationship Id="rId7" Type="http://schemas.openxmlformats.org/officeDocument/2006/relationships/image" Target="../media/image95.png"/><Relationship Id="rId8"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0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11.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Modeling</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Julio, Ama, Lu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2"/>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V</a:t>
            </a:r>
            <a:endParaRPr sz="2400"/>
          </a:p>
        </p:txBody>
      </p:sp>
      <p:pic>
        <p:nvPicPr>
          <p:cNvPr id="186" name="Google Shape;186;p22"/>
          <p:cNvPicPr preferRelativeResize="0"/>
          <p:nvPr/>
        </p:nvPicPr>
        <p:blipFill>
          <a:blip r:embed="rId3">
            <a:alphaModFix/>
          </a:blip>
          <a:stretch>
            <a:fillRect/>
          </a:stretch>
        </p:blipFill>
        <p:spPr>
          <a:xfrm>
            <a:off x="1076525" y="726450"/>
            <a:ext cx="6990950" cy="40458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3"/>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LDA</a:t>
            </a:r>
            <a:endParaRPr sz="2400"/>
          </a:p>
        </p:txBody>
      </p:sp>
      <p:pic>
        <p:nvPicPr>
          <p:cNvPr id="192" name="Google Shape;192;p23"/>
          <p:cNvPicPr preferRelativeResize="0"/>
          <p:nvPr/>
        </p:nvPicPr>
        <p:blipFill>
          <a:blip r:embed="rId3">
            <a:alphaModFix/>
          </a:blip>
          <a:stretch>
            <a:fillRect/>
          </a:stretch>
        </p:blipFill>
        <p:spPr>
          <a:xfrm>
            <a:off x="985632" y="776275"/>
            <a:ext cx="7172741" cy="3875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4"/>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Word Clouds I</a:t>
            </a:r>
            <a:endParaRPr sz="2400"/>
          </a:p>
        </p:txBody>
      </p:sp>
      <p:pic>
        <p:nvPicPr>
          <p:cNvPr id="198" name="Google Shape;198;p24"/>
          <p:cNvPicPr preferRelativeResize="0"/>
          <p:nvPr/>
        </p:nvPicPr>
        <p:blipFill>
          <a:blip r:embed="rId3">
            <a:alphaModFix/>
          </a:blip>
          <a:stretch>
            <a:fillRect/>
          </a:stretch>
        </p:blipFill>
        <p:spPr>
          <a:xfrm>
            <a:off x="1018375" y="827950"/>
            <a:ext cx="7250051" cy="2003225"/>
          </a:xfrm>
          <a:prstGeom prst="rect">
            <a:avLst/>
          </a:prstGeom>
          <a:noFill/>
          <a:ln>
            <a:noFill/>
          </a:ln>
        </p:spPr>
      </p:pic>
      <p:pic>
        <p:nvPicPr>
          <p:cNvPr id="199" name="Google Shape;199;p24"/>
          <p:cNvPicPr preferRelativeResize="0"/>
          <p:nvPr/>
        </p:nvPicPr>
        <p:blipFill>
          <a:blip r:embed="rId4">
            <a:alphaModFix/>
          </a:blip>
          <a:stretch>
            <a:fillRect/>
          </a:stretch>
        </p:blipFill>
        <p:spPr>
          <a:xfrm>
            <a:off x="558552" y="3025575"/>
            <a:ext cx="2472300" cy="1648200"/>
          </a:xfrm>
          <a:prstGeom prst="rect">
            <a:avLst/>
          </a:prstGeom>
          <a:noFill/>
          <a:ln>
            <a:noFill/>
          </a:ln>
        </p:spPr>
      </p:pic>
      <p:pic>
        <p:nvPicPr>
          <p:cNvPr id="200" name="Google Shape;200;p24"/>
          <p:cNvPicPr preferRelativeResize="0"/>
          <p:nvPr/>
        </p:nvPicPr>
        <p:blipFill>
          <a:blip r:embed="rId5">
            <a:alphaModFix/>
          </a:blip>
          <a:stretch>
            <a:fillRect/>
          </a:stretch>
        </p:blipFill>
        <p:spPr>
          <a:xfrm>
            <a:off x="3171150" y="3025575"/>
            <a:ext cx="2472300" cy="1648191"/>
          </a:xfrm>
          <a:prstGeom prst="rect">
            <a:avLst/>
          </a:prstGeom>
          <a:noFill/>
          <a:ln>
            <a:noFill/>
          </a:ln>
        </p:spPr>
      </p:pic>
      <p:pic>
        <p:nvPicPr>
          <p:cNvPr id="201" name="Google Shape;201;p24"/>
          <p:cNvPicPr preferRelativeResize="0"/>
          <p:nvPr/>
        </p:nvPicPr>
        <p:blipFill>
          <a:blip r:embed="rId6">
            <a:alphaModFix/>
          </a:blip>
          <a:stretch>
            <a:fillRect/>
          </a:stretch>
        </p:blipFill>
        <p:spPr>
          <a:xfrm>
            <a:off x="5953625" y="3025575"/>
            <a:ext cx="2472300" cy="164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pyLDAvis - </a:t>
            </a:r>
            <a:r>
              <a:rPr lang="en" sz="2400"/>
              <a:t>Business</a:t>
            </a:r>
            <a:endParaRPr sz="2400"/>
          </a:p>
        </p:txBody>
      </p:sp>
      <p:pic>
        <p:nvPicPr>
          <p:cNvPr id="207" name="Google Shape;207;p25"/>
          <p:cNvPicPr preferRelativeResize="0"/>
          <p:nvPr/>
        </p:nvPicPr>
        <p:blipFill>
          <a:blip r:embed="rId3">
            <a:alphaModFix/>
          </a:blip>
          <a:stretch>
            <a:fillRect/>
          </a:stretch>
        </p:blipFill>
        <p:spPr>
          <a:xfrm>
            <a:off x="1566863" y="929825"/>
            <a:ext cx="6010278" cy="3803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pyLDAvis - Political</a:t>
            </a:r>
            <a:endParaRPr sz="2400"/>
          </a:p>
        </p:txBody>
      </p:sp>
      <p:pic>
        <p:nvPicPr>
          <p:cNvPr id="213" name="Google Shape;213;p26"/>
          <p:cNvPicPr preferRelativeResize="0"/>
          <p:nvPr/>
        </p:nvPicPr>
        <p:blipFill>
          <a:blip r:embed="rId3">
            <a:alphaModFix/>
          </a:blip>
          <a:stretch>
            <a:fillRect/>
          </a:stretch>
        </p:blipFill>
        <p:spPr>
          <a:xfrm>
            <a:off x="1415050" y="773725"/>
            <a:ext cx="6313903" cy="40107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7"/>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pyLDAvis - Sports</a:t>
            </a:r>
            <a:endParaRPr sz="2400"/>
          </a:p>
        </p:txBody>
      </p:sp>
      <p:pic>
        <p:nvPicPr>
          <p:cNvPr id="219" name="Google Shape;219;p27"/>
          <p:cNvPicPr preferRelativeResize="0"/>
          <p:nvPr/>
        </p:nvPicPr>
        <p:blipFill>
          <a:blip r:embed="rId3">
            <a:alphaModFix/>
          </a:blip>
          <a:stretch>
            <a:fillRect/>
          </a:stretch>
        </p:blipFill>
        <p:spPr>
          <a:xfrm>
            <a:off x="1386688" y="781100"/>
            <a:ext cx="6370635" cy="4010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Word Clouds II</a:t>
            </a:r>
            <a:endParaRPr sz="2400"/>
          </a:p>
        </p:txBody>
      </p:sp>
      <p:pic>
        <p:nvPicPr>
          <p:cNvPr id="225" name="Google Shape;225;p28"/>
          <p:cNvPicPr preferRelativeResize="0"/>
          <p:nvPr/>
        </p:nvPicPr>
        <p:blipFill>
          <a:blip r:embed="rId3">
            <a:alphaModFix/>
          </a:blip>
          <a:stretch>
            <a:fillRect/>
          </a:stretch>
        </p:blipFill>
        <p:spPr>
          <a:xfrm>
            <a:off x="665687" y="673000"/>
            <a:ext cx="7812665" cy="605100"/>
          </a:xfrm>
          <a:prstGeom prst="rect">
            <a:avLst/>
          </a:prstGeom>
          <a:noFill/>
          <a:ln>
            <a:noFill/>
          </a:ln>
        </p:spPr>
      </p:pic>
      <p:pic>
        <p:nvPicPr>
          <p:cNvPr id="226" name="Google Shape;226;p28"/>
          <p:cNvPicPr preferRelativeResize="0"/>
          <p:nvPr/>
        </p:nvPicPr>
        <p:blipFill>
          <a:blip r:embed="rId4">
            <a:alphaModFix/>
          </a:blip>
          <a:stretch>
            <a:fillRect/>
          </a:stretch>
        </p:blipFill>
        <p:spPr>
          <a:xfrm>
            <a:off x="680437" y="1270250"/>
            <a:ext cx="2576543" cy="1301489"/>
          </a:xfrm>
          <a:prstGeom prst="rect">
            <a:avLst/>
          </a:prstGeom>
          <a:noFill/>
          <a:ln>
            <a:noFill/>
          </a:ln>
        </p:spPr>
      </p:pic>
      <p:pic>
        <p:nvPicPr>
          <p:cNvPr id="227" name="Google Shape;227;p28"/>
          <p:cNvPicPr preferRelativeResize="0"/>
          <p:nvPr/>
        </p:nvPicPr>
        <p:blipFill>
          <a:blip r:embed="rId5">
            <a:alphaModFix/>
          </a:blip>
          <a:stretch>
            <a:fillRect/>
          </a:stretch>
        </p:blipFill>
        <p:spPr>
          <a:xfrm>
            <a:off x="3298495" y="1326688"/>
            <a:ext cx="2576543" cy="1301489"/>
          </a:xfrm>
          <a:prstGeom prst="rect">
            <a:avLst/>
          </a:prstGeom>
          <a:noFill/>
          <a:ln>
            <a:noFill/>
          </a:ln>
        </p:spPr>
      </p:pic>
      <p:pic>
        <p:nvPicPr>
          <p:cNvPr id="228" name="Google Shape;228;p28"/>
          <p:cNvPicPr preferRelativeResize="0"/>
          <p:nvPr/>
        </p:nvPicPr>
        <p:blipFill>
          <a:blip r:embed="rId6">
            <a:alphaModFix/>
          </a:blip>
          <a:stretch>
            <a:fillRect/>
          </a:stretch>
        </p:blipFill>
        <p:spPr>
          <a:xfrm>
            <a:off x="6000278" y="1326698"/>
            <a:ext cx="2576543" cy="1301489"/>
          </a:xfrm>
          <a:prstGeom prst="rect">
            <a:avLst/>
          </a:prstGeom>
          <a:noFill/>
          <a:ln>
            <a:noFill/>
          </a:ln>
        </p:spPr>
      </p:pic>
      <p:pic>
        <p:nvPicPr>
          <p:cNvPr id="229" name="Google Shape;229;p28"/>
          <p:cNvPicPr preferRelativeResize="0"/>
          <p:nvPr/>
        </p:nvPicPr>
        <p:blipFill>
          <a:blip r:embed="rId7">
            <a:alphaModFix/>
          </a:blip>
          <a:stretch>
            <a:fillRect/>
          </a:stretch>
        </p:blipFill>
        <p:spPr>
          <a:xfrm>
            <a:off x="386740" y="2463693"/>
            <a:ext cx="2576543" cy="1301489"/>
          </a:xfrm>
          <a:prstGeom prst="rect">
            <a:avLst/>
          </a:prstGeom>
          <a:noFill/>
          <a:ln>
            <a:noFill/>
          </a:ln>
        </p:spPr>
      </p:pic>
      <p:pic>
        <p:nvPicPr>
          <p:cNvPr id="230" name="Google Shape;230;p28"/>
          <p:cNvPicPr preferRelativeResize="0"/>
          <p:nvPr/>
        </p:nvPicPr>
        <p:blipFill>
          <a:blip r:embed="rId8">
            <a:alphaModFix/>
          </a:blip>
          <a:stretch>
            <a:fillRect/>
          </a:stretch>
        </p:blipFill>
        <p:spPr>
          <a:xfrm>
            <a:off x="3058100" y="2571760"/>
            <a:ext cx="2576543" cy="1301489"/>
          </a:xfrm>
          <a:prstGeom prst="rect">
            <a:avLst/>
          </a:prstGeom>
          <a:noFill/>
          <a:ln>
            <a:noFill/>
          </a:ln>
        </p:spPr>
      </p:pic>
      <p:pic>
        <p:nvPicPr>
          <p:cNvPr id="231" name="Google Shape;231;p28"/>
          <p:cNvPicPr preferRelativeResize="0"/>
          <p:nvPr/>
        </p:nvPicPr>
        <p:blipFill>
          <a:blip r:embed="rId9">
            <a:alphaModFix/>
          </a:blip>
          <a:stretch>
            <a:fillRect/>
          </a:stretch>
        </p:blipFill>
        <p:spPr>
          <a:xfrm>
            <a:off x="5916587" y="2571754"/>
            <a:ext cx="2576543" cy="1301489"/>
          </a:xfrm>
          <a:prstGeom prst="rect">
            <a:avLst/>
          </a:prstGeom>
          <a:noFill/>
          <a:ln>
            <a:noFill/>
          </a:ln>
        </p:spPr>
      </p:pic>
      <p:pic>
        <p:nvPicPr>
          <p:cNvPr id="232" name="Google Shape;232;p28"/>
          <p:cNvPicPr preferRelativeResize="0"/>
          <p:nvPr/>
        </p:nvPicPr>
        <p:blipFill>
          <a:blip r:embed="rId10">
            <a:alphaModFix/>
          </a:blip>
          <a:stretch>
            <a:fillRect/>
          </a:stretch>
        </p:blipFill>
        <p:spPr>
          <a:xfrm>
            <a:off x="4304167" y="3595661"/>
            <a:ext cx="2576543" cy="1301489"/>
          </a:xfrm>
          <a:prstGeom prst="rect">
            <a:avLst/>
          </a:prstGeom>
          <a:noFill/>
          <a:ln>
            <a:noFill/>
          </a:ln>
        </p:spPr>
      </p:pic>
      <p:pic>
        <p:nvPicPr>
          <p:cNvPr id="233" name="Google Shape;233;p28"/>
          <p:cNvPicPr preferRelativeResize="0"/>
          <p:nvPr/>
        </p:nvPicPr>
        <p:blipFill>
          <a:blip r:embed="rId11">
            <a:alphaModFix/>
          </a:blip>
          <a:stretch>
            <a:fillRect/>
          </a:stretch>
        </p:blipFill>
        <p:spPr>
          <a:xfrm>
            <a:off x="758435" y="3595653"/>
            <a:ext cx="2576543" cy="13014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Word Clouds III</a:t>
            </a:r>
            <a:endParaRPr sz="2400"/>
          </a:p>
        </p:txBody>
      </p:sp>
      <p:pic>
        <p:nvPicPr>
          <p:cNvPr id="239" name="Google Shape;239;p29"/>
          <p:cNvPicPr preferRelativeResize="0"/>
          <p:nvPr/>
        </p:nvPicPr>
        <p:blipFill>
          <a:blip r:embed="rId3">
            <a:alphaModFix/>
          </a:blip>
          <a:stretch>
            <a:fillRect/>
          </a:stretch>
        </p:blipFill>
        <p:spPr>
          <a:xfrm>
            <a:off x="1010523" y="732000"/>
            <a:ext cx="7287400" cy="635875"/>
          </a:xfrm>
          <a:prstGeom prst="rect">
            <a:avLst/>
          </a:prstGeom>
          <a:noFill/>
          <a:ln>
            <a:noFill/>
          </a:ln>
        </p:spPr>
      </p:pic>
      <p:pic>
        <p:nvPicPr>
          <p:cNvPr id="240" name="Google Shape;240;p29"/>
          <p:cNvPicPr preferRelativeResize="0"/>
          <p:nvPr/>
        </p:nvPicPr>
        <p:blipFill>
          <a:blip r:embed="rId4">
            <a:alphaModFix/>
          </a:blip>
          <a:stretch>
            <a:fillRect/>
          </a:stretch>
        </p:blipFill>
        <p:spPr>
          <a:xfrm>
            <a:off x="1010525" y="1446487"/>
            <a:ext cx="1843049" cy="3401348"/>
          </a:xfrm>
          <a:prstGeom prst="rect">
            <a:avLst/>
          </a:prstGeom>
          <a:noFill/>
          <a:ln>
            <a:noFill/>
          </a:ln>
        </p:spPr>
      </p:pic>
      <p:pic>
        <p:nvPicPr>
          <p:cNvPr id="241" name="Google Shape;241;p29"/>
          <p:cNvPicPr preferRelativeResize="0"/>
          <p:nvPr/>
        </p:nvPicPr>
        <p:blipFill>
          <a:blip r:embed="rId5">
            <a:alphaModFix/>
          </a:blip>
          <a:stretch>
            <a:fillRect/>
          </a:stretch>
        </p:blipFill>
        <p:spPr>
          <a:xfrm>
            <a:off x="6399164" y="1411725"/>
            <a:ext cx="1843055" cy="3470825"/>
          </a:xfrm>
          <a:prstGeom prst="rect">
            <a:avLst/>
          </a:prstGeom>
          <a:noFill/>
          <a:ln>
            <a:noFill/>
          </a:ln>
        </p:spPr>
      </p:pic>
      <p:pic>
        <p:nvPicPr>
          <p:cNvPr id="242" name="Google Shape;242;p29"/>
          <p:cNvPicPr preferRelativeResize="0"/>
          <p:nvPr/>
        </p:nvPicPr>
        <p:blipFill>
          <a:blip r:embed="rId6">
            <a:alphaModFix/>
          </a:blip>
          <a:stretch>
            <a:fillRect/>
          </a:stretch>
        </p:blipFill>
        <p:spPr>
          <a:xfrm>
            <a:off x="3368775" y="2284721"/>
            <a:ext cx="2406437" cy="14151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0"/>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Word Clouds IV</a:t>
            </a:r>
            <a:endParaRPr sz="2400"/>
          </a:p>
        </p:txBody>
      </p:sp>
      <p:pic>
        <p:nvPicPr>
          <p:cNvPr id="248" name="Google Shape;248;p30"/>
          <p:cNvPicPr preferRelativeResize="0"/>
          <p:nvPr/>
        </p:nvPicPr>
        <p:blipFill>
          <a:blip r:embed="rId3">
            <a:alphaModFix/>
          </a:blip>
          <a:stretch>
            <a:fillRect/>
          </a:stretch>
        </p:blipFill>
        <p:spPr>
          <a:xfrm>
            <a:off x="1395187" y="701025"/>
            <a:ext cx="6353626" cy="531050"/>
          </a:xfrm>
          <a:prstGeom prst="rect">
            <a:avLst/>
          </a:prstGeom>
          <a:noFill/>
          <a:ln>
            <a:noFill/>
          </a:ln>
        </p:spPr>
      </p:pic>
      <p:pic>
        <p:nvPicPr>
          <p:cNvPr id="249" name="Google Shape;249;p30"/>
          <p:cNvPicPr preferRelativeResize="0"/>
          <p:nvPr/>
        </p:nvPicPr>
        <p:blipFill>
          <a:blip r:embed="rId4">
            <a:alphaModFix/>
          </a:blip>
          <a:stretch>
            <a:fillRect/>
          </a:stretch>
        </p:blipFill>
        <p:spPr>
          <a:xfrm>
            <a:off x="1650425" y="1232075"/>
            <a:ext cx="1926138" cy="3606624"/>
          </a:xfrm>
          <a:prstGeom prst="rect">
            <a:avLst/>
          </a:prstGeom>
          <a:noFill/>
          <a:ln>
            <a:noFill/>
          </a:ln>
        </p:spPr>
      </p:pic>
      <p:pic>
        <p:nvPicPr>
          <p:cNvPr id="250" name="Google Shape;250;p30"/>
          <p:cNvPicPr preferRelativeResize="0"/>
          <p:nvPr/>
        </p:nvPicPr>
        <p:blipFill>
          <a:blip r:embed="rId5">
            <a:alphaModFix/>
          </a:blip>
          <a:stretch>
            <a:fillRect/>
          </a:stretch>
        </p:blipFill>
        <p:spPr>
          <a:xfrm>
            <a:off x="4640874" y="1409475"/>
            <a:ext cx="2804925" cy="3190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1"/>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Experimenting with HDP</a:t>
            </a:r>
            <a:endParaRPr sz="2400"/>
          </a:p>
        </p:txBody>
      </p:sp>
      <p:pic>
        <p:nvPicPr>
          <p:cNvPr id="256" name="Google Shape;256;p31"/>
          <p:cNvPicPr preferRelativeResize="0"/>
          <p:nvPr/>
        </p:nvPicPr>
        <p:blipFill>
          <a:blip r:embed="rId3">
            <a:alphaModFix/>
          </a:blip>
          <a:stretch>
            <a:fillRect/>
          </a:stretch>
        </p:blipFill>
        <p:spPr>
          <a:xfrm>
            <a:off x="406637" y="1320513"/>
            <a:ext cx="8330726" cy="250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The Journey from Online Articles to CSVs</a:t>
            </a:r>
            <a:endParaRPr sz="2400"/>
          </a:p>
        </p:txBody>
      </p:sp>
      <p:pic>
        <p:nvPicPr>
          <p:cNvPr id="135" name="Google Shape;135;p14"/>
          <p:cNvPicPr preferRelativeResize="0"/>
          <p:nvPr/>
        </p:nvPicPr>
        <p:blipFill>
          <a:blip r:embed="rId3">
            <a:alphaModFix/>
          </a:blip>
          <a:stretch>
            <a:fillRect/>
          </a:stretch>
        </p:blipFill>
        <p:spPr>
          <a:xfrm>
            <a:off x="1951049" y="870775"/>
            <a:ext cx="5241902" cy="3709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2"/>
          <p:cNvPicPr preferRelativeResize="0"/>
          <p:nvPr/>
        </p:nvPicPr>
        <p:blipFill>
          <a:blip r:embed="rId3">
            <a:alphaModFix/>
          </a:blip>
          <a:stretch>
            <a:fillRect/>
          </a:stretch>
        </p:blipFill>
        <p:spPr>
          <a:xfrm>
            <a:off x="894225" y="2272875"/>
            <a:ext cx="7355550" cy="68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33"/>
          <p:cNvPicPr preferRelativeResize="0"/>
          <p:nvPr/>
        </p:nvPicPr>
        <p:blipFill>
          <a:blip r:embed="rId3">
            <a:alphaModFix/>
          </a:blip>
          <a:stretch>
            <a:fillRect/>
          </a:stretch>
        </p:blipFill>
        <p:spPr>
          <a:xfrm>
            <a:off x="0" y="297200"/>
            <a:ext cx="2155200" cy="1197975"/>
          </a:xfrm>
          <a:prstGeom prst="rect">
            <a:avLst/>
          </a:prstGeom>
          <a:noFill/>
          <a:ln>
            <a:noFill/>
          </a:ln>
        </p:spPr>
      </p:pic>
      <p:pic>
        <p:nvPicPr>
          <p:cNvPr id="267" name="Google Shape;267;p33"/>
          <p:cNvPicPr preferRelativeResize="0"/>
          <p:nvPr/>
        </p:nvPicPr>
        <p:blipFill>
          <a:blip r:embed="rId4">
            <a:alphaModFix/>
          </a:blip>
          <a:stretch>
            <a:fillRect/>
          </a:stretch>
        </p:blipFill>
        <p:spPr>
          <a:xfrm>
            <a:off x="1977925" y="297200"/>
            <a:ext cx="2155202" cy="1197975"/>
          </a:xfrm>
          <a:prstGeom prst="rect">
            <a:avLst/>
          </a:prstGeom>
          <a:noFill/>
          <a:ln>
            <a:noFill/>
          </a:ln>
        </p:spPr>
      </p:pic>
      <p:pic>
        <p:nvPicPr>
          <p:cNvPr id="268" name="Google Shape;268;p33"/>
          <p:cNvPicPr preferRelativeResize="0"/>
          <p:nvPr/>
        </p:nvPicPr>
        <p:blipFill>
          <a:blip r:embed="rId5">
            <a:alphaModFix/>
          </a:blip>
          <a:stretch>
            <a:fillRect/>
          </a:stretch>
        </p:blipFill>
        <p:spPr>
          <a:xfrm>
            <a:off x="3928100" y="288303"/>
            <a:ext cx="2155200" cy="1197947"/>
          </a:xfrm>
          <a:prstGeom prst="rect">
            <a:avLst/>
          </a:prstGeom>
          <a:noFill/>
          <a:ln>
            <a:noFill/>
          </a:ln>
        </p:spPr>
      </p:pic>
      <p:pic>
        <p:nvPicPr>
          <p:cNvPr id="269" name="Google Shape;269;p33"/>
          <p:cNvPicPr preferRelativeResize="0"/>
          <p:nvPr/>
        </p:nvPicPr>
        <p:blipFill>
          <a:blip r:embed="rId6">
            <a:alphaModFix/>
          </a:blip>
          <a:stretch>
            <a:fillRect/>
          </a:stretch>
        </p:blipFill>
        <p:spPr>
          <a:xfrm>
            <a:off x="6059525" y="297200"/>
            <a:ext cx="2553676" cy="1197975"/>
          </a:xfrm>
          <a:prstGeom prst="rect">
            <a:avLst/>
          </a:prstGeom>
          <a:noFill/>
          <a:ln>
            <a:noFill/>
          </a:ln>
        </p:spPr>
      </p:pic>
      <p:pic>
        <p:nvPicPr>
          <p:cNvPr id="270" name="Google Shape;270;p33"/>
          <p:cNvPicPr preferRelativeResize="0"/>
          <p:nvPr/>
        </p:nvPicPr>
        <p:blipFill>
          <a:blip r:embed="rId7">
            <a:alphaModFix/>
          </a:blip>
          <a:stretch>
            <a:fillRect/>
          </a:stretch>
        </p:blipFill>
        <p:spPr>
          <a:xfrm>
            <a:off x="9991525" y="147313"/>
            <a:ext cx="3667125" cy="2038350"/>
          </a:xfrm>
          <a:prstGeom prst="rect">
            <a:avLst/>
          </a:prstGeom>
          <a:noFill/>
          <a:ln>
            <a:noFill/>
          </a:ln>
        </p:spPr>
      </p:pic>
      <p:pic>
        <p:nvPicPr>
          <p:cNvPr id="271" name="Google Shape;271;p33"/>
          <p:cNvPicPr preferRelativeResize="0"/>
          <p:nvPr/>
        </p:nvPicPr>
        <p:blipFill>
          <a:blip r:embed="rId8">
            <a:alphaModFix/>
          </a:blip>
          <a:stretch>
            <a:fillRect/>
          </a:stretch>
        </p:blipFill>
        <p:spPr>
          <a:xfrm>
            <a:off x="0" y="1559975"/>
            <a:ext cx="2155200" cy="1342300"/>
          </a:xfrm>
          <a:prstGeom prst="rect">
            <a:avLst/>
          </a:prstGeom>
          <a:noFill/>
          <a:ln>
            <a:noFill/>
          </a:ln>
        </p:spPr>
      </p:pic>
      <p:pic>
        <p:nvPicPr>
          <p:cNvPr id="272" name="Google Shape;272;p33"/>
          <p:cNvPicPr preferRelativeResize="0"/>
          <p:nvPr/>
        </p:nvPicPr>
        <p:blipFill>
          <a:blip r:embed="rId9">
            <a:alphaModFix/>
          </a:blip>
          <a:stretch>
            <a:fillRect/>
          </a:stretch>
        </p:blipFill>
        <p:spPr>
          <a:xfrm>
            <a:off x="1977925" y="1559975"/>
            <a:ext cx="2155200" cy="1342300"/>
          </a:xfrm>
          <a:prstGeom prst="rect">
            <a:avLst/>
          </a:prstGeom>
          <a:noFill/>
          <a:ln>
            <a:noFill/>
          </a:ln>
        </p:spPr>
      </p:pic>
      <p:pic>
        <p:nvPicPr>
          <p:cNvPr id="273" name="Google Shape;273;p33"/>
          <p:cNvPicPr preferRelativeResize="0"/>
          <p:nvPr/>
        </p:nvPicPr>
        <p:blipFill>
          <a:blip r:embed="rId10">
            <a:alphaModFix/>
          </a:blip>
          <a:stretch>
            <a:fillRect/>
          </a:stretch>
        </p:blipFill>
        <p:spPr>
          <a:xfrm>
            <a:off x="3928100" y="1582150"/>
            <a:ext cx="2131425" cy="1393825"/>
          </a:xfrm>
          <a:prstGeom prst="rect">
            <a:avLst/>
          </a:prstGeom>
          <a:noFill/>
          <a:ln>
            <a:noFill/>
          </a:ln>
        </p:spPr>
      </p:pic>
      <p:pic>
        <p:nvPicPr>
          <p:cNvPr id="274" name="Google Shape;274;p33"/>
          <p:cNvPicPr preferRelativeResize="0"/>
          <p:nvPr/>
        </p:nvPicPr>
        <p:blipFill>
          <a:blip r:embed="rId11">
            <a:alphaModFix/>
          </a:blip>
          <a:stretch>
            <a:fillRect/>
          </a:stretch>
        </p:blipFill>
        <p:spPr>
          <a:xfrm>
            <a:off x="5933100" y="1508450"/>
            <a:ext cx="2680100" cy="1393825"/>
          </a:xfrm>
          <a:prstGeom prst="rect">
            <a:avLst/>
          </a:prstGeom>
          <a:noFill/>
          <a:ln>
            <a:noFill/>
          </a:ln>
        </p:spPr>
      </p:pic>
      <p:pic>
        <p:nvPicPr>
          <p:cNvPr id="275" name="Google Shape;275;p33"/>
          <p:cNvPicPr preferRelativeResize="0"/>
          <p:nvPr/>
        </p:nvPicPr>
        <p:blipFill>
          <a:blip r:embed="rId12">
            <a:alphaModFix/>
          </a:blip>
          <a:stretch>
            <a:fillRect/>
          </a:stretch>
        </p:blipFill>
        <p:spPr>
          <a:xfrm>
            <a:off x="1165925" y="3062950"/>
            <a:ext cx="2762175" cy="1489725"/>
          </a:xfrm>
          <a:prstGeom prst="rect">
            <a:avLst/>
          </a:prstGeom>
          <a:noFill/>
          <a:ln>
            <a:noFill/>
          </a:ln>
        </p:spPr>
      </p:pic>
      <p:pic>
        <p:nvPicPr>
          <p:cNvPr id="276" name="Google Shape;276;p33"/>
          <p:cNvPicPr preferRelativeResize="0"/>
          <p:nvPr/>
        </p:nvPicPr>
        <p:blipFill>
          <a:blip r:embed="rId13">
            <a:alphaModFix/>
          </a:blip>
          <a:stretch>
            <a:fillRect/>
          </a:stretch>
        </p:blipFill>
        <p:spPr>
          <a:xfrm>
            <a:off x="9991525" y="3266800"/>
            <a:ext cx="3667125" cy="2038350"/>
          </a:xfrm>
          <a:prstGeom prst="rect">
            <a:avLst/>
          </a:prstGeom>
          <a:noFill/>
          <a:ln>
            <a:noFill/>
          </a:ln>
        </p:spPr>
      </p:pic>
      <p:pic>
        <p:nvPicPr>
          <p:cNvPr id="277" name="Google Shape;277;p33"/>
          <p:cNvPicPr preferRelativeResize="0"/>
          <p:nvPr/>
        </p:nvPicPr>
        <p:blipFill>
          <a:blip r:embed="rId14">
            <a:alphaModFix/>
          </a:blip>
          <a:stretch>
            <a:fillRect/>
          </a:stretch>
        </p:blipFill>
        <p:spPr>
          <a:xfrm>
            <a:off x="4572000" y="3062953"/>
            <a:ext cx="2680100" cy="1489722"/>
          </a:xfrm>
          <a:prstGeom prst="rect">
            <a:avLst/>
          </a:prstGeom>
          <a:noFill/>
          <a:ln>
            <a:noFill/>
          </a:ln>
        </p:spPr>
      </p:pic>
      <p:sp>
        <p:nvSpPr>
          <p:cNvPr id="278" name="Google Shape;278;p33"/>
          <p:cNvSpPr txBox="1"/>
          <p:nvPr/>
        </p:nvSpPr>
        <p:spPr>
          <a:xfrm>
            <a:off x="-1022075" y="-1504837"/>
            <a:ext cx="3000000" cy="3000000"/>
          </a:xfrm>
          <a:prstGeom prst="rect">
            <a:avLst/>
          </a:prstGeom>
          <a:noFill/>
          <a:ln>
            <a:noFill/>
          </a:ln>
        </p:spPr>
        <p:txBody>
          <a:bodyPr anchorCtr="0" anchor="ctr" bIns="91425" lIns="91425" spcFirstLastPara="1" rIns="91425" wrap="square" tIns="91425">
            <a:noAutofit/>
          </a:bodyPr>
          <a:lstStyle/>
          <a:p>
            <a:pPr indent="0" lvl="0" marL="101600" marR="101600" rtl="0" algn="r">
              <a:lnSpc>
                <a:spcPct val="121429"/>
              </a:lnSpc>
              <a:spcBef>
                <a:spcPts val="0"/>
              </a:spcBef>
              <a:spcAft>
                <a:spcPts val="0"/>
              </a:spcAft>
              <a:buNone/>
            </a:pPr>
            <a:r>
              <a:rPr lang="en" sz="1050">
                <a:solidFill>
                  <a:srgbClr val="303F9F"/>
                </a:solidFill>
                <a:latin typeface="Courier New"/>
                <a:ea typeface="Courier New"/>
                <a:cs typeface="Courier New"/>
                <a:sym typeface="Courier New"/>
              </a:rPr>
              <a:t>In [ ]:</a:t>
            </a:r>
            <a:endParaRPr sz="1050">
              <a:solidFill>
                <a:srgbClr val="303F9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34"/>
          <p:cNvPicPr preferRelativeResize="0"/>
          <p:nvPr/>
        </p:nvPicPr>
        <p:blipFill>
          <a:blip r:embed="rId3">
            <a:alphaModFix/>
          </a:blip>
          <a:stretch>
            <a:fillRect/>
          </a:stretch>
        </p:blipFill>
        <p:spPr>
          <a:xfrm>
            <a:off x="607625" y="2228088"/>
            <a:ext cx="7928750" cy="687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35"/>
          <p:cNvPicPr preferRelativeResize="0"/>
          <p:nvPr/>
        </p:nvPicPr>
        <p:blipFill>
          <a:blip r:embed="rId3">
            <a:alphaModFix/>
          </a:blip>
          <a:stretch>
            <a:fillRect/>
          </a:stretch>
        </p:blipFill>
        <p:spPr>
          <a:xfrm>
            <a:off x="0" y="266639"/>
            <a:ext cx="2310625" cy="1553211"/>
          </a:xfrm>
          <a:prstGeom prst="rect">
            <a:avLst/>
          </a:prstGeom>
          <a:noFill/>
          <a:ln>
            <a:noFill/>
          </a:ln>
        </p:spPr>
      </p:pic>
      <p:pic>
        <p:nvPicPr>
          <p:cNvPr id="289" name="Google Shape;289;p35"/>
          <p:cNvPicPr preferRelativeResize="0"/>
          <p:nvPr/>
        </p:nvPicPr>
        <p:blipFill rotWithShape="1">
          <a:blip r:embed="rId4">
            <a:alphaModFix/>
          </a:blip>
          <a:srcRect b="0" l="0" r="0" t="3530"/>
          <a:stretch/>
        </p:blipFill>
        <p:spPr>
          <a:xfrm>
            <a:off x="2099325" y="324323"/>
            <a:ext cx="2404925" cy="1537828"/>
          </a:xfrm>
          <a:prstGeom prst="rect">
            <a:avLst/>
          </a:prstGeom>
          <a:noFill/>
          <a:ln>
            <a:noFill/>
          </a:ln>
        </p:spPr>
      </p:pic>
      <p:pic>
        <p:nvPicPr>
          <p:cNvPr id="290" name="Google Shape;290;p35"/>
          <p:cNvPicPr preferRelativeResize="0"/>
          <p:nvPr/>
        </p:nvPicPr>
        <p:blipFill>
          <a:blip r:embed="rId5">
            <a:alphaModFix/>
          </a:blip>
          <a:stretch>
            <a:fillRect/>
          </a:stretch>
        </p:blipFill>
        <p:spPr>
          <a:xfrm>
            <a:off x="4235825" y="302662"/>
            <a:ext cx="2663313" cy="1581150"/>
          </a:xfrm>
          <a:prstGeom prst="rect">
            <a:avLst/>
          </a:prstGeom>
          <a:noFill/>
          <a:ln>
            <a:noFill/>
          </a:ln>
        </p:spPr>
      </p:pic>
      <p:pic>
        <p:nvPicPr>
          <p:cNvPr id="291" name="Google Shape;291;p35"/>
          <p:cNvPicPr preferRelativeResize="0"/>
          <p:nvPr/>
        </p:nvPicPr>
        <p:blipFill>
          <a:blip r:embed="rId6">
            <a:alphaModFix/>
          </a:blip>
          <a:stretch>
            <a:fillRect/>
          </a:stretch>
        </p:blipFill>
        <p:spPr>
          <a:xfrm>
            <a:off x="6676225" y="324325"/>
            <a:ext cx="2404925" cy="1537825"/>
          </a:xfrm>
          <a:prstGeom prst="rect">
            <a:avLst/>
          </a:prstGeom>
          <a:noFill/>
          <a:ln>
            <a:noFill/>
          </a:ln>
        </p:spPr>
      </p:pic>
      <p:pic>
        <p:nvPicPr>
          <p:cNvPr id="292" name="Google Shape;292;p35"/>
          <p:cNvPicPr preferRelativeResize="0"/>
          <p:nvPr/>
        </p:nvPicPr>
        <p:blipFill>
          <a:blip r:embed="rId7">
            <a:alphaModFix/>
          </a:blip>
          <a:stretch>
            <a:fillRect/>
          </a:stretch>
        </p:blipFill>
        <p:spPr>
          <a:xfrm>
            <a:off x="0" y="1669275"/>
            <a:ext cx="2310625" cy="1795675"/>
          </a:xfrm>
          <a:prstGeom prst="rect">
            <a:avLst/>
          </a:prstGeom>
          <a:noFill/>
          <a:ln>
            <a:noFill/>
          </a:ln>
        </p:spPr>
      </p:pic>
      <p:pic>
        <p:nvPicPr>
          <p:cNvPr id="293" name="Google Shape;293;p35"/>
          <p:cNvPicPr preferRelativeResize="0"/>
          <p:nvPr/>
        </p:nvPicPr>
        <p:blipFill>
          <a:blip r:embed="rId8">
            <a:alphaModFix/>
          </a:blip>
          <a:stretch>
            <a:fillRect/>
          </a:stretch>
        </p:blipFill>
        <p:spPr>
          <a:xfrm>
            <a:off x="2099325" y="1677200"/>
            <a:ext cx="2404925" cy="1795675"/>
          </a:xfrm>
          <a:prstGeom prst="rect">
            <a:avLst/>
          </a:prstGeom>
          <a:noFill/>
          <a:ln>
            <a:noFill/>
          </a:ln>
        </p:spPr>
      </p:pic>
      <p:pic>
        <p:nvPicPr>
          <p:cNvPr id="294" name="Google Shape;294;p35"/>
          <p:cNvPicPr preferRelativeResize="0"/>
          <p:nvPr/>
        </p:nvPicPr>
        <p:blipFill>
          <a:blip r:embed="rId9">
            <a:alphaModFix/>
          </a:blip>
          <a:stretch>
            <a:fillRect/>
          </a:stretch>
        </p:blipFill>
        <p:spPr>
          <a:xfrm>
            <a:off x="4277963" y="1677200"/>
            <a:ext cx="2579050" cy="1795675"/>
          </a:xfrm>
          <a:prstGeom prst="rect">
            <a:avLst/>
          </a:prstGeom>
          <a:noFill/>
          <a:ln>
            <a:noFill/>
          </a:ln>
        </p:spPr>
      </p:pic>
      <p:pic>
        <p:nvPicPr>
          <p:cNvPr id="295" name="Google Shape;295;p35"/>
          <p:cNvPicPr preferRelativeResize="0"/>
          <p:nvPr/>
        </p:nvPicPr>
        <p:blipFill>
          <a:blip r:embed="rId10">
            <a:alphaModFix/>
          </a:blip>
          <a:stretch>
            <a:fillRect/>
          </a:stretch>
        </p:blipFill>
        <p:spPr>
          <a:xfrm>
            <a:off x="6676225" y="1669275"/>
            <a:ext cx="2404925" cy="1795675"/>
          </a:xfrm>
          <a:prstGeom prst="rect">
            <a:avLst/>
          </a:prstGeom>
          <a:noFill/>
          <a:ln>
            <a:noFill/>
          </a:ln>
        </p:spPr>
      </p:pic>
      <p:pic>
        <p:nvPicPr>
          <p:cNvPr id="296" name="Google Shape;296;p35"/>
          <p:cNvPicPr preferRelativeResize="0"/>
          <p:nvPr/>
        </p:nvPicPr>
        <p:blipFill>
          <a:blip r:embed="rId11">
            <a:alphaModFix/>
          </a:blip>
          <a:stretch>
            <a:fillRect/>
          </a:stretch>
        </p:blipFill>
        <p:spPr>
          <a:xfrm>
            <a:off x="-72050" y="3324475"/>
            <a:ext cx="2404925" cy="1581150"/>
          </a:xfrm>
          <a:prstGeom prst="rect">
            <a:avLst/>
          </a:prstGeom>
          <a:noFill/>
          <a:ln>
            <a:noFill/>
          </a:ln>
        </p:spPr>
      </p:pic>
      <p:pic>
        <p:nvPicPr>
          <p:cNvPr id="297" name="Google Shape;297;p35"/>
          <p:cNvPicPr preferRelativeResize="0"/>
          <p:nvPr/>
        </p:nvPicPr>
        <p:blipFill rotWithShape="1">
          <a:blip r:embed="rId12">
            <a:alphaModFix/>
          </a:blip>
          <a:srcRect b="4400" l="0" r="0" t="-4400"/>
          <a:stretch/>
        </p:blipFill>
        <p:spPr>
          <a:xfrm>
            <a:off x="2099325" y="3233875"/>
            <a:ext cx="2472675" cy="1581175"/>
          </a:xfrm>
          <a:prstGeom prst="rect">
            <a:avLst/>
          </a:prstGeom>
          <a:noFill/>
          <a:ln>
            <a:noFill/>
          </a:ln>
        </p:spPr>
      </p:pic>
      <p:pic>
        <p:nvPicPr>
          <p:cNvPr id="298" name="Google Shape;298;p35"/>
          <p:cNvPicPr preferRelativeResize="0"/>
          <p:nvPr/>
        </p:nvPicPr>
        <p:blipFill>
          <a:blip r:embed="rId13">
            <a:alphaModFix/>
          </a:blip>
          <a:stretch>
            <a:fillRect/>
          </a:stretch>
        </p:blipFill>
        <p:spPr>
          <a:xfrm>
            <a:off x="4277975" y="3306425"/>
            <a:ext cx="2579025" cy="1553200"/>
          </a:xfrm>
          <a:prstGeom prst="rect">
            <a:avLst/>
          </a:prstGeom>
          <a:noFill/>
          <a:ln>
            <a:noFill/>
          </a:ln>
        </p:spPr>
      </p:pic>
      <p:pic>
        <p:nvPicPr>
          <p:cNvPr id="299" name="Google Shape;299;p35"/>
          <p:cNvPicPr preferRelativeResize="0"/>
          <p:nvPr/>
        </p:nvPicPr>
        <p:blipFill rotWithShape="1">
          <a:blip r:embed="rId14">
            <a:alphaModFix/>
          </a:blip>
          <a:srcRect b="0" l="4360" r="-4360" t="0"/>
          <a:stretch/>
        </p:blipFill>
        <p:spPr>
          <a:xfrm>
            <a:off x="6723375" y="3315875"/>
            <a:ext cx="2472675" cy="1537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36"/>
          <p:cNvPicPr preferRelativeResize="0"/>
          <p:nvPr/>
        </p:nvPicPr>
        <p:blipFill>
          <a:blip r:embed="rId3">
            <a:alphaModFix/>
          </a:blip>
          <a:stretch>
            <a:fillRect/>
          </a:stretch>
        </p:blipFill>
        <p:spPr>
          <a:xfrm>
            <a:off x="1013825" y="2284800"/>
            <a:ext cx="7116351" cy="573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37"/>
          <p:cNvPicPr preferRelativeResize="0"/>
          <p:nvPr/>
        </p:nvPicPr>
        <p:blipFill>
          <a:blip r:embed="rId3">
            <a:alphaModFix/>
          </a:blip>
          <a:stretch>
            <a:fillRect/>
          </a:stretch>
        </p:blipFill>
        <p:spPr>
          <a:xfrm>
            <a:off x="-86450" y="244750"/>
            <a:ext cx="2391650" cy="1744125"/>
          </a:xfrm>
          <a:prstGeom prst="rect">
            <a:avLst/>
          </a:prstGeom>
          <a:noFill/>
          <a:ln>
            <a:noFill/>
          </a:ln>
        </p:spPr>
      </p:pic>
      <p:pic>
        <p:nvPicPr>
          <p:cNvPr id="310" name="Google Shape;310;p37"/>
          <p:cNvPicPr preferRelativeResize="0"/>
          <p:nvPr/>
        </p:nvPicPr>
        <p:blipFill>
          <a:blip r:embed="rId4">
            <a:alphaModFix/>
          </a:blip>
          <a:stretch>
            <a:fillRect/>
          </a:stretch>
        </p:blipFill>
        <p:spPr>
          <a:xfrm>
            <a:off x="1988225" y="244750"/>
            <a:ext cx="2688250" cy="1744125"/>
          </a:xfrm>
          <a:prstGeom prst="rect">
            <a:avLst/>
          </a:prstGeom>
          <a:noFill/>
          <a:ln>
            <a:noFill/>
          </a:ln>
        </p:spPr>
      </p:pic>
      <p:pic>
        <p:nvPicPr>
          <p:cNvPr id="311" name="Google Shape;311;p37"/>
          <p:cNvPicPr preferRelativeResize="0"/>
          <p:nvPr/>
        </p:nvPicPr>
        <p:blipFill rotWithShape="1">
          <a:blip r:embed="rId5">
            <a:alphaModFix/>
          </a:blip>
          <a:srcRect b="0" l="2560" r="-2560" t="0"/>
          <a:stretch/>
        </p:blipFill>
        <p:spPr>
          <a:xfrm>
            <a:off x="4396525" y="244750"/>
            <a:ext cx="2817925" cy="1744125"/>
          </a:xfrm>
          <a:prstGeom prst="rect">
            <a:avLst/>
          </a:prstGeom>
          <a:noFill/>
          <a:ln>
            <a:noFill/>
          </a:ln>
        </p:spPr>
      </p:pic>
      <p:pic>
        <p:nvPicPr>
          <p:cNvPr id="312" name="Google Shape;312;p37"/>
          <p:cNvPicPr preferRelativeResize="0"/>
          <p:nvPr/>
        </p:nvPicPr>
        <p:blipFill>
          <a:blip r:embed="rId6">
            <a:alphaModFix/>
          </a:blip>
          <a:stretch>
            <a:fillRect/>
          </a:stretch>
        </p:blipFill>
        <p:spPr>
          <a:xfrm>
            <a:off x="6829175" y="227850"/>
            <a:ext cx="2257175" cy="1744125"/>
          </a:xfrm>
          <a:prstGeom prst="rect">
            <a:avLst/>
          </a:prstGeom>
          <a:noFill/>
          <a:ln>
            <a:noFill/>
          </a:ln>
        </p:spPr>
      </p:pic>
      <p:pic>
        <p:nvPicPr>
          <p:cNvPr id="313" name="Google Shape;313;p37"/>
          <p:cNvPicPr preferRelativeResize="0"/>
          <p:nvPr/>
        </p:nvPicPr>
        <p:blipFill>
          <a:blip r:embed="rId7">
            <a:alphaModFix/>
          </a:blip>
          <a:stretch>
            <a:fillRect/>
          </a:stretch>
        </p:blipFill>
        <p:spPr>
          <a:xfrm>
            <a:off x="0" y="1858162"/>
            <a:ext cx="2391650" cy="1744125"/>
          </a:xfrm>
          <a:prstGeom prst="rect">
            <a:avLst/>
          </a:prstGeom>
          <a:noFill/>
          <a:ln>
            <a:noFill/>
          </a:ln>
        </p:spPr>
      </p:pic>
      <p:pic>
        <p:nvPicPr>
          <p:cNvPr id="314" name="Google Shape;314;p37"/>
          <p:cNvPicPr preferRelativeResize="0"/>
          <p:nvPr/>
        </p:nvPicPr>
        <p:blipFill>
          <a:blip r:embed="rId8">
            <a:alphaModFix/>
          </a:blip>
          <a:stretch>
            <a:fillRect/>
          </a:stretch>
        </p:blipFill>
        <p:spPr>
          <a:xfrm>
            <a:off x="2103500" y="1858150"/>
            <a:ext cx="2688250" cy="1744150"/>
          </a:xfrm>
          <a:prstGeom prst="rect">
            <a:avLst/>
          </a:prstGeom>
          <a:noFill/>
          <a:ln>
            <a:noFill/>
          </a:ln>
        </p:spPr>
      </p:pic>
      <p:pic>
        <p:nvPicPr>
          <p:cNvPr id="315" name="Google Shape;315;p37"/>
          <p:cNvPicPr preferRelativeResize="0"/>
          <p:nvPr/>
        </p:nvPicPr>
        <p:blipFill>
          <a:blip r:embed="rId9">
            <a:alphaModFix/>
          </a:blip>
          <a:stretch>
            <a:fillRect/>
          </a:stretch>
        </p:blipFill>
        <p:spPr>
          <a:xfrm>
            <a:off x="4472300" y="1858150"/>
            <a:ext cx="2817925" cy="1744150"/>
          </a:xfrm>
          <a:prstGeom prst="rect">
            <a:avLst/>
          </a:prstGeom>
          <a:noFill/>
          <a:ln>
            <a:noFill/>
          </a:ln>
        </p:spPr>
      </p:pic>
      <p:pic>
        <p:nvPicPr>
          <p:cNvPr id="316" name="Google Shape;316;p37"/>
          <p:cNvPicPr preferRelativeResize="0"/>
          <p:nvPr/>
        </p:nvPicPr>
        <p:blipFill>
          <a:blip r:embed="rId10">
            <a:alphaModFix/>
          </a:blip>
          <a:stretch>
            <a:fillRect/>
          </a:stretch>
        </p:blipFill>
        <p:spPr>
          <a:xfrm>
            <a:off x="6944450" y="1858150"/>
            <a:ext cx="2141900" cy="1744125"/>
          </a:xfrm>
          <a:prstGeom prst="rect">
            <a:avLst/>
          </a:prstGeom>
          <a:noFill/>
          <a:ln>
            <a:noFill/>
          </a:ln>
        </p:spPr>
      </p:pic>
      <p:pic>
        <p:nvPicPr>
          <p:cNvPr id="317" name="Google Shape;317;p37"/>
          <p:cNvPicPr preferRelativeResize="0"/>
          <p:nvPr/>
        </p:nvPicPr>
        <p:blipFill>
          <a:blip r:embed="rId11">
            <a:alphaModFix/>
          </a:blip>
          <a:stretch>
            <a:fillRect/>
          </a:stretch>
        </p:blipFill>
        <p:spPr>
          <a:xfrm>
            <a:off x="-61862" y="3534463"/>
            <a:ext cx="2515363" cy="1398150"/>
          </a:xfrm>
          <a:prstGeom prst="rect">
            <a:avLst/>
          </a:prstGeom>
          <a:noFill/>
          <a:ln>
            <a:noFill/>
          </a:ln>
        </p:spPr>
      </p:pic>
      <p:pic>
        <p:nvPicPr>
          <p:cNvPr id="318" name="Google Shape;318;p37"/>
          <p:cNvPicPr preferRelativeResize="0"/>
          <p:nvPr/>
        </p:nvPicPr>
        <p:blipFill>
          <a:blip r:embed="rId12">
            <a:alphaModFix/>
          </a:blip>
          <a:stretch>
            <a:fillRect/>
          </a:stretch>
        </p:blipFill>
        <p:spPr>
          <a:xfrm>
            <a:off x="2103500" y="3486400"/>
            <a:ext cx="2688250" cy="1494255"/>
          </a:xfrm>
          <a:prstGeom prst="rect">
            <a:avLst/>
          </a:prstGeom>
          <a:noFill/>
          <a:ln>
            <a:noFill/>
          </a:ln>
        </p:spPr>
      </p:pic>
      <p:pic>
        <p:nvPicPr>
          <p:cNvPr id="319" name="Google Shape;319;p37"/>
          <p:cNvPicPr preferRelativeResize="0"/>
          <p:nvPr/>
        </p:nvPicPr>
        <p:blipFill>
          <a:blip r:embed="rId13">
            <a:alphaModFix/>
          </a:blip>
          <a:stretch>
            <a:fillRect/>
          </a:stretch>
        </p:blipFill>
        <p:spPr>
          <a:xfrm>
            <a:off x="4472300" y="3450375"/>
            <a:ext cx="2515350" cy="1566325"/>
          </a:xfrm>
          <a:prstGeom prst="rect">
            <a:avLst/>
          </a:prstGeom>
          <a:noFill/>
          <a:ln>
            <a:noFill/>
          </a:ln>
        </p:spPr>
      </p:pic>
      <p:pic>
        <p:nvPicPr>
          <p:cNvPr id="320" name="Google Shape;320;p37"/>
          <p:cNvPicPr preferRelativeResize="0"/>
          <p:nvPr/>
        </p:nvPicPr>
        <p:blipFill>
          <a:blip r:embed="rId14">
            <a:alphaModFix/>
          </a:blip>
          <a:stretch>
            <a:fillRect/>
          </a:stretch>
        </p:blipFill>
        <p:spPr>
          <a:xfrm>
            <a:off x="6694700" y="3450375"/>
            <a:ext cx="2391650" cy="1566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8"/>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Next Stop: Document Matrix… Start with Crown Jewels… df</a:t>
            </a:r>
            <a:endParaRPr sz="2400"/>
          </a:p>
        </p:txBody>
      </p:sp>
      <p:pic>
        <p:nvPicPr>
          <p:cNvPr id="326" name="Google Shape;326;p38"/>
          <p:cNvPicPr preferRelativeResize="0"/>
          <p:nvPr/>
        </p:nvPicPr>
        <p:blipFill>
          <a:blip r:embed="rId3">
            <a:alphaModFix/>
          </a:blip>
          <a:stretch>
            <a:fillRect/>
          </a:stretch>
        </p:blipFill>
        <p:spPr>
          <a:xfrm>
            <a:off x="538725" y="1194912"/>
            <a:ext cx="8261025" cy="2753675"/>
          </a:xfrm>
          <a:prstGeom prst="rect">
            <a:avLst/>
          </a:prstGeom>
          <a:noFill/>
          <a:ln>
            <a:noFill/>
          </a:ln>
        </p:spPr>
      </p:pic>
      <p:sp>
        <p:nvSpPr>
          <p:cNvPr id="327" name="Google Shape;327;p38"/>
          <p:cNvSpPr txBox="1"/>
          <p:nvPr>
            <p:ph idx="1" type="body"/>
          </p:nvPr>
        </p:nvSpPr>
        <p:spPr>
          <a:xfrm>
            <a:off x="218088" y="3948575"/>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Then we concatenate</a:t>
            </a:r>
            <a:r>
              <a:rPr lang="en" sz="2400"/>
              <a:t>...</a:t>
            </a:r>
            <a:r>
              <a:rPr lang="en" sz="2400"/>
              <a:t>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9"/>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Result: Merged </a:t>
            </a:r>
            <a:r>
              <a:rPr lang="en" sz="2400"/>
              <a:t>Data Frame</a:t>
            </a:r>
            <a:r>
              <a:rPr lang="en" sz="2400"/>
              <a:t> with 30 Rows (30 Articles)</a:t>
            </a:r>
            <a:endParaRPr sz="2400"/>
          </a:p>
        </p:txBody>
      </p:sp>
      <p:pic>
        <p:nvPicPr>
          <p:cNvPr id="333" name="Google Shape;333;p39"/>
          <p:cNvPicPr preferRelativeResize="0"/>
          <p:nvPr/>
        </p:nvPicPr>
        <p:blipFill>
          <a:blip r:embed="rId3">
            <a:alphaModFix/>
          </a:blip>
          <a:stretch>
            <a:fillRect/>
          </a:stretch>
        </p:blipFill>
        <p:spPr>
          <a:xfrm>
            <a:off x="415300" y="1021650"/>
            <a:ext cx="8313399" cy="310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0"/>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Document Topic Proportions - Prep</a:t>
            </a:r>
            <a:endParaRPr sz="2400"/>
          </a:p>
        </p:txBody>
      </p:sp>
      <p:pic>
        <p:nvPicPr>
          <p:cNvPr id="339" name="Google Shape;339;p40"/>
          <p:cNvPicPr preferRelativeResize="0"/>
          <p:nvPr/>
        </p:nvPicPr>
        <p:blipFill>
          <a:blip r:embed="rId3">
            <a:alphaModFix/>
          </a:blip>
          <a:stretch>
            <a:fillRect/>
          </a:stretch>
        </p:blipFill>
        <p:spPr>
          <a:xfrm>
            <a:off x="356625" y="1279913"/>
            <a:ext cx="8430751" cy="1004425"/>
          </a:xfrm>
          <a:prstGeom prst="rect">
            <a:avLst/>
          </a:prstGeom>
          <a:noFill/>
          <a:ln>
            <a:noFill/>
          </a:ln>
        </p:spPr>
      </p:pic>
      <p:pic>
        <p:nvPicPr>
          <p:cNvPr id="340" name="Google Shape;340;p40"/>
          <p:cNvPicPr preferRelativeResize="0"/>
          <p:nvPr/>
        </p:nvPicPr>
        <p:blipFill>
          <a:blip r:embed="rId4">
            <a:alphaModFix/>
          </a:blip>
          <a:stretch>
            <a:fillRect/>
          </a:stretch>
        </p:blipFill>
        <p:spPr>
          <a:xfrm>
            <a:off x="356625" y="2925420"/>
            <a:ext cx="8430750" cy="795055"/>
          </a:xfrm>
          <a:prstGeom prst="rect">
            <a:avLst/>
          </a:prstGeom>
          <a:noFill/>
          <a:ln>
            <a:noFill/>
          </a:ln>
        </p:spPr>
      </p:pic>
      <p:sp>
        <p:nvSpPr>
          <p:cNvPr id="341" name="Google Shape;341;p40"/>
          <p:cNvSpPr txBox="1"/>
          <p:nvPr>
            <p:ph idx="1" type="body"/>
          </p:nvPr>
        </p:nvSpPr>
        <p:spPr>
          <a:xfrm>
            <a:off x="218100" y="3924775"/>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So what does the LDA with K=9 provide?</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1"/>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LDA with K=9 Results in...</a:t>
            </a:r>
            <a:endParaRPr sz="2400"/>
          </a:p>
        </p:txBody>
      </p:sp>
      <p:pic>
        <p:nvPicPr>
          <p:cNvPr id="347" name="Google Shape;347;p41"/>
          <p:cNvPicPr preferRelativeResize="0"/>
          <p:nvPr/>
        </p:nvPicPr>
        <p:blipFill>
          <a:blip r:embed="rId3">
            <a:alphaModFix/>
          </a:blip>
          <a:stretch>
            <a:fillRect/>
          </a:stretch>
        </p:blipFill>
        <p:spPr>
          <a:xfrm>
            <a:off x="435375" y="996225"/>
            <a:ext cx="2205557" cy="921253"/>
          </a:xfrm>
          <a:prstGeom prst="rect">
            <a:avLst/>
          </a:prstGeom>
          <a:noFill/>
          <a:ln>
            <a:noFill/>
          </a:ln>
        </p:spPr>
      </p:pic>
      <p:pic>
        <p:nvPicPr>
          <p:cNvPr id="348" name="Google Shape;348;p41"/>
          <p:cNvPicPr preferRelativeResize="0"/>
          <p:nvPr/>
        </p:nvPicPr>
        <p:blipFill>
          <a:blip r:embed="rId4">
            <a:alphaModFix/>
          </a:blip>
          <a:stretch>
            <a:fillRect/>
          </a:stretch>
        </p:blipFill>
        <p:spPr>
          <a:xfrm>
            <a:off x="3408722" y="1008916"/>
            <a:ext cx="2205557" cy="921253"/>
          </a:xfrm>
          <a:prstGeom prst="rect">
            <a:avLst/>
          </a:prstGeom>
          <a:noFill/>
          <a:ln>
            <a:noFill/>
          </a:ln>
        </p:spPr>
      </p:pic>
      <p:pic>
        <p:nvPicPr>
          <p:cNvPr id="349" name="Google Shape;349;p41"/>
          <p:cNvPicPr preferRelativeResize="0"/>
          <p:nvPr/>
        </p:nvPicPr>
        <p:blipFill>
          <a:blip r:embed="rId5">
            <a:alphaModFix/>
          </a:blip>
          <a:stretch>
            <a:fillRect/>
          </a:stretch>
        </p:blipFill>
        <p:spPr>
          <a:xfrm>
            <a:off x="6382069" y="996232"/>
            <a:ext cx="2205557" cy="921253"/>
          </a:xfrm>
          <a:prstGeom prst="rect">
            <a:avLst/>
          </a:prstGeom>
          <a:noFill/>
          <a:ln>
            <a:noFill/>
          </a:ln>
        </p:spPr>
      </p:pic>
      <p:pic>
        <p:nvPicPr>
          <p:cNvPr id="350" name="Google Shape;350;p41"/>
          <p:cNvPicPr preferRelativeResize="0"/>
          <p:nvPr/>
        </p:nvPicPr>
        <p:blipFill>
          <a:blip r:embed="rId6">
            <a:alphaModFix/>
          </a:blip>
          <a:stretch>
            <a:fillRect/>
          </a:stretch>
        </p:blipFill>
        <p:spPr>
          <a:xfrm>
            <a:off x="435379" y="2085749"/>
            <a:ext cx="2205557" cy="921253"/>
          </a:xfrm>
          <a:prstGeom prst="rect">
            <a:avLst/>
          </a:prstGeom>
          <a:noFill/>
          <a:ln>
            <a:noFill/>
          </a:ln>
        </p:spPr>
      </p:pic>
      <p:pic>
        <p:nvPicPr>
          <p:cNvPr id="351" name="Google Shape;351;p41"/>
          <p:cNvPicPr preferRelativeResize="0"/>
          <p:nvPr/>
        </p:nvPicPr>
        <p:blipFill>
          <a:blip r:embed="rId7">
            <a:alphaModFix/>
          </a:blip>
          <a:stretch>
            <a:fillRect/>
          </a:stretch>
        </p:blipFill>
        <p:spPr>
          <a:xfrm>
            <a:off x="3408713" y="2111140"/>
            <a:ext cx="2205557" cy="921253"/>
          </a:xfrm>
          <a:prstGeom prst="rect">
            <a:avLst/>
          </a:prstGeom>
          <a:noFill/>
          <a:ln>
            <a:noFill/>
          </a:ln>
        </p:spPr>
      </p:pic>
      <p:pic>
        <p:nvPicPr>
          <p:cNvPr id="352" name="Google Shape;352;p41"/>
          <p:cNvPicPr preferRelativeResize="0"/>
          <p:nvPr/>
        </p:nvPicPr>
        <p:blipFill>
          <a:blip r:embed="rId8">
            <a:alphaModFix/>
          </a:blip>
          <a:stretch>
            <a:fillRect/>
          </a:stretch>
        </p:blipFill>
        <p:spPr>
          <a:xfrm>
            <a:off x="6422148" y="2085749"/>
            <a:ext cx="2205601" cy="921250"/>
          </a:xfrm>
          <a:prstGeom prst="rect">
            <a:avLst/>
          </a:prstGeom>
          <a:noFill/>
          <a:ln>
            <a:noFill/>
          </a:ln>
        </p:spPr>
      </p:pic>
      <p:pic>
        <p:nvPicPr>
          <p:cNvPr id="353" name="Google Shape;353;p41"/>
          <p:cNvPicPr preferRelativeResize="0"/>
          <p:nvPr/>
        </p:nvPicPr>
        <p:blipFill>
          <a:blip r:embed="rId9">
            <a:alphaModFix/>
          </a:blip>
          <a:stretch>
            <a:fillRect/>
          </a:stretch>
        </p:blipFill>
        <p:spPr>
          <a:xfrm>
            <a:off x="474638" y="3323203"/>
            <a:ext cx="2127025" cy="888434"/>
          </a:xfrm>
          <a:prstGeom prst="rect">
            <a:avLst/>
          </a:prstGeom>
          <a:noFill/>
          <a:ln>
            <a:noFill/>
          </a:ln>
        </p:spPr>
      </p:pic>
      <p:pic>
        <p:nvPicPr>
          <p:cNvPr id="354" name="Google Shape;354;p41"/>
          <p:cNvPicPr preferRelativeResize="0"/>
          <p:nvPr/>
        </p:nvPicPr>
        <p:blipFill>
          <a:blip r:embed="rId10">
            <a:alphaModFix/>
          </a:blip>
          <a:stretch>
            <a:fillRect/>
          </a:stretch>
        </p:blipFill>
        <p:spPr>
          <a:xfrm>
            <a:off x="6422167" y="3306788"/>
            <a:ext cx="2205557" cy="921253"/>
          </a:xfrm>
          <a:prstGeom prst="rect">
            <a:avLst/>
          </a:prstGeom>
          <a:noFill/>
          <a:ln>
            <a:noFill/>
          </a:ln>
        </p:spPr>
      </p:pic>
      <p:pic>
        <p:nvPicPr>
          <p:cNvPr id="355" name="Google Shape;355;p41"/>
          <p:cNvPicPr preferRelativeResize="0"/>
          <p:nvPr/>
        </p:nvPicPr>
        <p:blipFill>
          <a:blip r:embed="rId11">
            <a:alphaModFix/>
          </a:blip>
          <a:stretch>
            <a:fillRect/>
          </a:stretch>
        </p:blipFill>
        <p:spPr>
          <a:xfrm>
            <a:off x="3409150" y="3306788"/>
            <a:ext cx="2205557" cy="921253"/>
          </a:xfrm>
          <a:prstGeom prst="rect">
            <a:avLst/>
          </a:prstGeom>
          <a:noFill/>
          <a:ln>
            <a:noFill/>
          </a:ln>
        </p:spPr>
      </p:pic>
      <p:sp>
        <p:nvSpPr>
          <p:cNvPr id="356" name="Google Shape;356;p41"/>
          <p:cNvSpPr/>
          <p:nvPr/>
        </p:nvSpPr>
        <p:spPr>
          <a:xfrm>
            <a:off x="3408700" y="730575"/>
            <a:ext cx="2205600" cy="13806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The Journey from Online Articles to CSVs</a:t>
            </a:r>
            <a:endParaRPr sz="2400"/>
          </a:p>
        </p:txBody>
      </p:sp>
      <p:pic>
        <p:nvPicPr>
          <p:cNvPr id="141" name="Google Shape;141;p15"/>
          <p:cNvPicPr preferRelativeResize="0"/>
          <p:nvPr/>
        </p:nvPicPr>
        <p:blipFill>
          <a:blip r:embed="rId3">
            <a:alphaModFix/>
          </a:blip>
          <a:stretch>
            <a:fillRect/>
          </a:stretch>
        </p:blipFill>
        <p:spPr>
          <a:xfrm>
            <a:off x="617325" y="995125"/>
            <a:ext cx="3234774" cy="3513248"/>
          </a:xfrm>
          <a:prstGeom prst="rect">
            <a:avLst/>
          </a:prstGeom>
          <a:noFill/>
          <a:ln>
            <a:noFill/>
          </a:ln>
        </p:spPr>
      </p:pic>
      <p:sp>
        <p:nvSpPr>
          <p:cNvPr id="142" name="Google Shape;142;p15"/>
          <p:cNvSpPr/>
          <p:nvPr/>
        </p:nvSpPr>
        <p:spPr>
          <a:xfrm>
            <a:off x="4110375" y="2523775"/>
            <a:ext cx="542700" cy="22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5"/>
          <p:cNvPicPr preferRelativeResize="0"/>
          <p:nvPr/>
        </p:nvPicPr>
        <p:blipFill>
          <a:blip r:embed="rId4">
            <a:alphaModFix/>
          </a:blip>
          <a:stretch>
            <a:fillRect/>
          </a:stretch>
        </p:blipFill>
        <p:spPr>
          <a:xfrm>
            <a:off x="4911350" y="1169401"/>
            <a:ext cx="3864299" cy="3164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2"/>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Using LDA for Document Topic Proportions Gives Us...</a:t>
            </a:r>
            <a:endParaRPr sz="2400"/>
          </a:p>
        </p:txBody>
      </p:sp>
      <p:pic>
        <p:nvPicPr>
          <p:cNvPr id="362" name="Google Shape;362;p42"/>
          <p:cNvPicPr preferRelativeResize="0"/>
          <p:nvPr/>
        </p:nvPicPr>
        <p:blipFill>
          <a:blip r:embed="rId3">
            <a:alphaModFix/>
          </a:blip>
          <a:stretch>
            <a:fillRect/>
          </a:stretch>
        </p:blipFill>
        <p:spPr>
          <a:xfrm>
            <a:off x="1540975" y="827950"/>
            <a:ext cx="6062049" cy="40835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3"/>
          <p:cNvSpPr txBox="1"/>
          <p:nvPr>
            <p:ph idx="1" type="body"/>
          </p:nvPr>
        </p:nvSpPr>
        <p:spPr>
          <a:xfrm>
            <a:off x="218100" y="59025"/>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Is this data even useful?... Yes</a:t>
            </a:r>
            <a:endParaRPr sz="2400"/>
          </a:p>
        </p:txBody>
      </p:sp>
      <p:pic>
        <p:nvPicPr>
          <p:cNvPr id="368" name="Google Shape;368;p43"/>
          <p:cNvPicPr preferRelativeResize="0"/>
          <p:nvPr/>
        </p:nvPicPr>
        <p:blipFill>
          <a:blip r:embed="rId3">
            <a:alphaModFix/>
          </a:blip>
          <a:stretch>
            <a:fillRect/>
          </a:stretch>
        </p:blipFill>
        <p:spPr>
          <a:xfrm>
            <a:off x="1010888" y="619900"/>
            <a:ext cx="7122223" cy="426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4"/>
          <p:cNvSpPr txBox="1"/>
          <p:nvPr>
            <p:ph idx="1" type="body"/>
          </p:nvPr>
        </p:nvSpPr>
        <p:spPr>
          <a:xfrm>
            <a:off x="218100" y="2287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Now let’s change some LDA parameters and Retry!</a:t>
            </a:r>
            <a:endParaRPr sz="2400"/>
          </a:p>
        </p:txBody>
      </p:sp>
      <p:pic>
        <p:nvPicPr>
          <p:cNvPr id="374" name="Google Shape;374;p44"/>
          <p:cNvPicPr preferRelativeResize="0"/>
          <p:nvPr/>
        </p:nvPicPr>
        <p:blipFill>
          <a:blip r:embed="rId3">
            <a:alphaModFix/>
          </a:blip>
          <a:stretch>
            <a:fillRect/>
          </a:stretch>
        </p:blipFill>
        <p:spPr>
          <a:xfrm>
            <a:off x="472275" y="1950200"/>
            <a:ext cx="8312699" cy="798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5"/>
          <p:cNvSpPr txBox="1"/>
          <p:nvPr>
            <p:ph idx="1" type="body"/>
          </p:nvPr>
        </p:nvSpPr>
        <p:spPr>
          <a:xfrm>
            <a:off x="218100" y="2287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K=20 Word Clouds</a:t>
            </a:r>
            <a:endParaRPr sz="2400"/>
          </a:p>
        </p:txBody>
      </p:sp>
      <p:pic>
        <p:nvPicPr>
          <p:cNvPr id="380" name="Google Shape;380;p45"/>
          <p:cNvPicPr preferRelativeResize="0"/>
          <p:nvPr/>
        </p:nvPicPr>
        <p:blipFill>
          <a:blip r:embed="rId3">
            <a:alphaModFix/>
          </a:blip>
          <a:stretch>
            <a:fillRect/>
          </a:stretch>
        </p:blipFill>
        <p:spPr>
          <a:xfrm>
            <a:off x="218100" y="833850"/>
            <a:ext cx="2607994" cy="1180674"/>
          </a:xfrm>
          <a:prstGeom prst="rect">
            <a:avLst/>
          </a:prstGeom>
          <a:noFill/>
          <a:ln>
            <a:noFill/>
          </a:ln>
        </p:spPr>
      </p:pic>
      <p:pic>
        <p:nvPicPr>
          <p:cNvPr id="381" name="Google Shape;381;p45"/>
          <p:cNvPicPr preferRelativeResize="0"/>
          <p:nvPr/>
        </p:nvPicPr>
        <p:blipFill>
          <a:blip r:embed="rId4">
            <a:alphaModFix/>
          </a:blip>
          <a:stretch>
            <a:fillRect/>
          </a:stretch>
        </p:blipFill>
        <p:spPr>
          <a:xfrm>
            <a:off x="3268002" y="891151"/>
            <a:ext cx="2607994" cy="1180674"/>
          </a:xfrm>
          <a:prstGeom prst="rect">
            <a:avLst/>
          </a:prstGeom>
          <a:noFill/>
          <a:ln>
            <a:noFill/>
          </a:ln>
        </p:spPr>
      </p:pic>
      <p:pic>
        <p:nvPicPr>
          <p:cNvPr id="382" name="Google Shape;382;p45"/>
          <p:cNvPicPr preferRelativeResize="0"/>
          <p:nvPr/>
        </p:nvPicPr>
        <p:blipFill>
          <a:blip r:embed="rId5">
            <a:alphaModFix/>
          </a:blip>
          <a:stretch>
            <a:fillRect/>
          </a:stretch>
        </p:blipFill>
        <p:spPr>
          <a:xfrm>
            <a:off x="6069943" y="891144"/>
            <a:ext cx="2607994" cy="1180674"/>
          </a:xfrm>
          <a:prstGeom prst="rect">
            <a:avLst/>
          </a:prstGeom>
          <a:noFill/>
          <a:ln>
            <a:noFill/>
          </a:ln>
        </p:spPr>
      </p:pic>
      <p:pic>
        <p:nvPicPr>
          <p:cNvPr id="383" name="Google Shape;383;p45"/>
          <p:cNvPicPr preferRelativeResize="0"/>
          <p:nvPr/>
        </p:nvPicPr>
        <p:blipFill>
          <a:blip r:embed="rId6">
            <a:alphaModFix/>
          </a:blip>
          <a:stretch>
            <a:fillRect/>
          </a:stretch>
        </p:blipFill>
        <p:spPr>
          <a:xfrm>
            <a:off x="336180" y="2121423"/>
            <a:ext cx="2607994" cy="1180674"/>
          </a:xfrm>
          <a:prstGeom prst="rect">
            <a:avLst/>
          </a:prstGeom>
          <a:noFill/>
          <a:ln>
            <a:noFill/>
          </a:ln>
        </p:spPr>
      </p:pic>
      <p:pic>
        <p:nvPicPr>
          <p:cNvPr id="384" name="Google Shape;384;p45"/>
          <p:cNvPicPr preferRelativeResize="0"/>
          <p:nvPr/>
        </p:nvPicPr>
        <p:blipFill>
          <a:blip r:embed="rId7">
            <a:alphaModFix/>
          </a:blip>
          <a:stretch>
            <a:fillRect/>
          </a:stretch>
        </p:blipFill>
        <p:spPr>
          <a:xfrm>
            <a:off x="3268000" y="2160281"/>
            <a:ext cx="2607994" cy="1180674"/>
          </a:xfrm>
          <a:prstGeom prst="rect">
            <a:avLst/>
          </a:prstGeom>
          <a:noFill/>
          <a:ln>
            <a:noFill/>
          </a:ln>
        </p:spPr>
      </p:pic>
      <p:pic>
        <p:nvPicPr>
          <p:cNvPr id="385" name="Google Shape;385;p45"/>
          <p:cNvPicPr preferRelativeResize="0"/>
          <p:nvPr/>
        </p:nvPicPr>
        <p:blipFill>
          <a:blip r:embed="rId8">
            <a:alphaModFix/>
          </a:blip>
          <a:stretch>
            <a:fillRect/>
          </a:stretch>
        </p:blipFill>
        <p:spPr>
          <a:xfrm>
            <a:off x="3203065" y="3538229"/>
            <a:ext cx="2607994" cy="1180674"/>
          </a:xfrm>
          <a:prstGeom prst="rect">
            <a:avLst/>
          </a:prstGeom>
          <a:noFill/>
          <a:ln>
            <a:noFill/>
          </a:ln>
        </p:spPr>
      </p:pic>
      <p:pic>
        <p:nvPicPr>
          <p:cNvPr id="386" name="Google Shape;386;p45"/>
          <p:cNvPicPr preferRelativeResize="0"/>
          <p:nvPr/>
        </p:nvPicPr>
        <p:blipFill>
          <a:blip r:embed="rId9">
            <a:alphaModFix/>
          </a:blip>
          <a:stretch>
            <a:fillRect/>
          </a:stretch>
        </p:blipFill>
        <p:spPr>
          <a:xfrm>
            <a:off x="6145446" y="2197035"/>
            <a:ext cx="2607994" cy="1180674"/>
          </a:xfrm>
          <a:prstGeom prst="rect">
            <a:avLst/>
          </a:prstGeom>
          <a:noFill/>
          <a:ln>
            <a:noFill/>
          </a:ln>
        </p:spPr>
      </p:pic>
      <p:pic>
        <p:nvPicPr>
          <p:cNvPr id="387" name="Google Shape;387;p45"/>
          <p:cNvPicPr preferRelativeResize="0"/>
          <p:nvPr/>
        </p:nvPicPr>
        <p:blipFill>
          <a:blip r:embed="rId10">
            <a:alphaModFix/>
          </a:blip>
          <a:stretch>
            <a:fillRect/>
          </a:stretch>
        </p:blipFill>
        <p:spPr>
          <a:xfrm>
            <a:off x="445468" y="3502926"/>
            <a:ext cx="2607994" cy="1180674"/>
          </a:xfrm>
          <a:prstGeom prst="rect">
            <a:avLst/>
          </a:prstGeom>
          <a:noFill/>
          <a:ln>
            <a:noFill/>
          </a:ln>
        </p:spPr>
      </p:pic>
      <p:pic>
        <p:nvPicPr>
          <p:cNvPr id="388" name="Google Shape;388;p45"/>
          <p:cNvPicPr preferRelativeResize="0"/>
          <p:nvPr/>
        </p:nvPicPr>
        <p:blipFill>
          <a:blip r:embed="rId11">
            <a:alphaModFix/>
          </a:blip>
          <a:stretch>
            <a:fillRect/>
          </a:stretch>
        </p:blipFill>
        <p:spPr>
          <a:xfrm>
            <a:off x="6145451" y="3502926"/>
            <a:ext cx="2607994" cy="11806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46"/>
          <p:cNvPicPr preferRelativeResize="0"/>
          <p:nvPr/>
        </p:nvPicPr>
        <p:blipFill>
          <a:blip r:embed="rId3">
            <a:alphaModFix/>
          </a:blip>
          <a:stretch>
            <a:fillRect/>
          </a:stretch>
        </p:blipFill>
        <p:spPr>
          <a:xfrm>
            <a:off x="6058574" y="1391070"/>
            <a:ext cx="2607994" cy="1180674"/>
          </a:xfrm>
          <a:prstGeom prst="rect">
            <a:avLst/>
          </a:prstGeom>
          <a:noFill/>
          <a:ln>
            <a:noFill/>
          </a:ln>
        </p:spPr>
      </p:pic>
      <p:pic>
        <p:nvPicPr>
          <p:cNvPr id="394" name="Google Shape;394;p46"/>
          <p:cNvPicPr preferRelativeResize="0"/>
          <p:nvPr/>
        </p:nvPicPr>
        <p:blipFill>
          <a:blip r:embed="rId4">
            <a:alphaModFix/>
          </a:blip>
          <a:stretch>
            <a:fillRect/>
          </a:stretch>
        </p:blipFill>
        <p:spPr>
          <a:xfrm>
            <a:off x="3321683" y="336536"/>
            <a:ext cx="2607994" cy="1180674"/>
          </a:xfrm>
          <a:prstGeom prst="rect">
            <a:avLst/>
          </a:prstGeom>
          <a:noFill/>
          <a:ln>
            <a:noFill/>
          </a:ln>
        </p:spPr>
      </p:pic>
      <p:pic>
        <p:nvPicPr>
          <p:cNvPr id="395" name="Google Shape;395;p46"/>
          <p:cNvPicPr preferRelativeResize="0"/>
          <p:nvPr/>
        </p:nvPicPr>
        <p:blipFill>
          <a:blip r:embed="rId5">
            <a:alphaModFix/>
          </a:blip>
          <a:stretch>
            <a:fillRect/>
          </a:stretch>
        </p:blipFill>
        <p:spPr>
          <a:xfrm>
            <a:off x="421317" y="1436677"/>
            <a:ext cx="2607994" cy="1180674"/>
          </a:xfrm>
          <a:prstGeom prst="rect">
            <a:avLst/>
          </a:prstGeom>
          <a:noFill/>
          <a:ln>
            <a:noFill/>
          </a:ln>
        </p:spPr>
      </p:pic>
      <p:pic>
        <p:nvPicPr>
          <p:cNvPr id="396" name="Google Shape;396;p46"/>
          <p:cNvPicPr preferRelativeResize="0"/>
          <p:nvPr/>
        </p:nvPicPr>
        <p:blipFill>
          <a:blip r:embed="rId6">
            <a:alphaModFix/>
          </a:blip>
          <a:stretch>
            <a:fillRect/>
          </a:stretch>
        </p:blipFill>
        <p:spPr>
          <a:xfrm>
            <a:off x="3268001" y="1480305"/>
            <a:ext cx="2607994" cy="1180674"/>
          </a:xfrm>
          <a:prstGeom prst="rect">
            <a:avLst/>
          </a:prstGeom>
          <a:noFill/>
          <a:ln>
            <a:noFill/>
          </a:ln>
        </p:spPr>
      </p:pic>
      <p:pic>
        <p:nvPicPr>
          <p:cNvPr id="397" name="Google Shape;397;p46"/>
          <p:cNvPicPr preferRelativeResize="0"/>
          <p:nvPr/>
        </p:nvPicPr>
        <p:blipFill>
          <a:blip r:embed="rId7">
            <a:alphaModFix/>
          </a:blip>
          <a:stretch>
            <a:fillRect/>
          </a:stretch>
        </p:blipFill>
        <p:spPr>
          <a:xfrm>
            <a:off x="3117360" y="2595096"/>
            <a:ext cx="2607994" cy="1180674"/>
          </a:xfrm>
          <a:prstGeom prst="rect">
            <a:avLst/>
          </a:prstGeom>
          <a:noFill/>
          <a:ln>
            <a:noFill/>
          </a:ln>
        </p:spPr>
      </p:pic>
      <p:pic>
        <p:nvPicPr>
          <p:cNvPr id="398" name="Google Shape;398;p46"/>
          <p:cNvPicPr preferRelativeResize="0"/>
          <p:nvPr/>
        </p:nvPicPr>
        <p:blipFill>
          <a:blip r:embed="rId8">
            <a:alphaModFix/>
          </a:blip>
          <a:stretch>
            <a:fillRect/>
          </a:stretch>
        </p:blipFill>
        <p:spPr>
          <a:xfrm>
            <a:off x="477428" y="299615"/>
            <a:ext cx="2607994" cy="1180674"/>
          </a:xfrm>
          <a:prstGeom prst="rect">
            <a:avLst/>
          </a:prstGeom>
          <a:noFill/>
          <a:ln>
            <a:noFill/>
          </a:ln>
        </p:spPr>
      </p:pic>
      <p:pic>
        <p:nvPicPr>
          <p:cNvPr id="399" name="Google Shape;399;p46"/>
          <p:cNvPicPr preferRelativeResize="0"/>
          <p:nvPr/>
        </p:nvPicPr>
        <p:blipFill/>
        <p:spPr>
          <a:xfrm>
            <a:off x="1181399" y="3753531"/>
            <a:ext cx="2607994" cy="1180674"/>
          </a:xfrm>
          <a:prstGeom prst="rect">
            <a:avLst/>
          </a:prstGeom>
          <a:noFill/>
          <a:ln>
            <a:noFill/>
          </a:ln>
        </p:spPr>
      </p:pic>
      <p:pic>
        <p:nvPicPr>
          <p:cNvPr id="400" name="Google Shape;400;p46"/>
          <p:cNvPicPr preferRelativeResize="0"/>
          <p:nvPr/>
        </p:nvPicPr>
        <p:blipFill>
          <a:blip r:embed="rId9">
            <a:alphaModFix/>
          </a:blip>
          <a:stretch>
            <a:fillRect/>
          </a:stretch>
        </p:blipFill>
        <p:spPr>
          <a:xfrm>
            <a:off x="4631085" y="3753526"/>
            <a:ext cx="2608015" cy="1180675"/>
          </a:xfrm>
          <a:prstGeom prst="rect">
            <a:avLst/>
          </a:prstGeom>
          <a:noFill/>
          <a:ln>
            <a:noFill/>
          </a:ln>
        </p:spPr>
      </p:pic>
      <p:pic>
        <p:nvPicPr>
          <p:cNvPr id="401" name="Google Shape;401;p46"/>
          <p:cNvPicPr preferRelativeResize="0"/>
          <p:nvPr/>
        </p:nvPicPr>
        <p:blipFill>
          <a:blip r:embed="rId10">
            <a:alphaModFix/>
          </a:blip>
          <a:stretch>
            <a:fillRect/>
          </a:stretch>
        </p:blipFill>
        <p:spPr>
          <a:xfrm>
            <a:off x="477431" y="2677033"/>
            <a:ext cx="2246069" cy="1016825"/>
          </a:xfrm>
          <a:prstGeom prst="rect">
            <a:avLst/>
          </a:prstGeom>
          <a:noFill/>
          <a:ln>
            <a:noFill/>
          </a:ln>
        </p:spPr>
      </p:pic>
      <p:pic>
        <p:nvPicPr>
          <p:cNvPr id="402" name="Google Shape;402;p46"/>
          <p:cNvPicPr preferRelativeResize="0"/>
          <p:nvPr/>
        </p:nvPicPr>
        <p:blipFill>
          <a:blip r:embed="rId11">
            <a:alphaModFix/>
          </a:blip>
          <a:stretch>
            <a:fillRect/>
          </a:stretch>
        </p:blipFill>
        <p:spPr>
          <a:xfrm>
            <a:off x="6207294" y="210400"/>
            <a:ext cx="2607994" cy="1180674"/>
          </a:xfrm>
          <a:prstGeom prst="rect">
            <a:avLst/>
          </a:prstGeom>
          <a:noFill/>
          <a:ln>
            <a:noFill/>
          </a:ln>
        </p:spPr>
      </p:pic>
      <p:pic>
        <p:nvPicPr>
          <p:cNvPr id="403" name="Google Shape;403;p46"/>
          <p:cNvPicPr preferRelativeResize="0"/>
          <p:nvPr/>
        </p:nvPicPr>
        <p:blipFill>
          <a:blip r:embed="rId12">
            <a:alphaModFix/>
          </a:blip>
          <a:stretch>
            <a:fillRect/>
          </a:stretch>
        </p:blipFill>
        <p:spPr>
          <a:xfrm>
            <a:off x="6058570" y="2592795"/>
            <a:ext cx="2607994" cy="1180674"/>
          </a:xfrm>
          <a:prstGeom prst="rect">
            <a:avLst/>
          </a:prstGeom>
          <a:noFill/>
          <a:ln>
            <a:noFill/>
          </a:ln>
        </p:spPr>
      </p:pic>
      <p:sp>
        <p:nvSpPr>
          <p:cNvPr id="404" name="Google Shape;404;p46"/>
          <p:cNvSpPr/>
          <p:nvPr/>
        </p:nvSpPr>
        <p:spPr>
          <a:xfrm>
            <a:off x="3195325" y="2147426"/>
            <a:ext cx="2568000" cy="21033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7"/>
          <p:cNvSpPr txBox="1"/>
          <p:nvPr>
            <p:ph idx="1" type="body"/>
          </p:nvPr>
        </p:nvSpPr>
        <p:spPr>
          <a:xfrm>
            <a:off x="218100" y="14760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Using Model &amp; Document Topic Proportions for Analysis</a:t>
            </a:r>
            <a:endParaRPr sz="2400"/>
          </a:p>
        </p:txBody>
      </p:sp>
      <p:pic>
        <p:nvPicPr>
          <p:cNvPr id="410" name="Google Shape;410;p47"/>
          <p:cNvPicPr preferRelativeResize="0"/>
          <p:nvPr/>
        </p:nvPicPr>
        <p:blipFill>
          <a:blip r:embed="rId3">
            <a:alphaModFix/>
          </a:blip>
          <a:stretch>
            <a:fillRect/>
          </a:stretch>
        </p:blipFill>
        <p:spPr>
          <a:xfrm>
            <a:off x="1017488" y="715800"/>
            <a:ext cx="7109023" cy="4171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8"/>
          <p:cNvSpPr txBox="1"/>
          <p:nvPr>
            <p:ph idx="1" type="body"/>
          </p:nvPr>
        </p:nvSpPr>
        <p:spPr>
          <a:xfrm>
            <a:off x="218100" y="14760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Comparison to Market Prices… Correlation? Possibly</a:t>
            </a:r>
            <a:endParaRPr sz="2400"/>
          </a:p>
        </p:txBody>
      </p:sp>
      <p:pic>
        <p:nvPicPr>
          <p:cNvPr id="416" name="Google Shape;416;p48"/>
          <p:cNvPicPr preferRelativeResize="0"/>
          <p:nvPr/>
        </p:nvPicPr>
        <p:blipFill>
          <a:blip r:embed="rId3">
            <a:alphaModFix/>
          </a:blip>
          <a:stretch>
            <a:fillRect/>
          </a:stretch>
        </p:blipFill>
        <p:spPr>
          <a:xfrm>
            <a:off x="1286499" y="796975"/>
            <a:ext cx="6571000" cy="401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9"/>
          <p:cNvSpPr txBox="1"/>
          <p:nvPr>
            <p:ph idx="1" type="body"/>
          </p:nvPr>
        </p:nvSpPr>
        <p:spPr>
          <a:xfrm>
            <a:off x="218100" y="14760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Now let’s test some unseen data...</a:t>
            </a:r>
            <a:endParaRPr sz="2400"/>
          </a:p>
        </p:txBody>
      </p:sp>
      <p:pic>
        <p:nvPicPr>
          <p:cNvPr id="422" name="Google Shape;422;p49"/>
          <p:cNvPicPr preferRelativeResize="0"/>
          <p:nvPr/>
        </p:nvPicPr>
        <p:blipFill>
          <a:blip r:embed="rId3">
            <a:alphaModFix/>
          </a:blip>
          <a:stretch>
            <a:fillRect/>
          </a:stretch>
        </p:blipFill>
        <p:spPr>
          <a:xfrm>
            <a:off x="1038500" y="752700"/>
            <a:ext cx="7066975" cy="4146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0"/>
          <p:cNvSpPr txBox="1"/>
          <p:nvPr>
            <p:ph idx="1" type="body"/>
          </p:nvPr>
        </p:nvSpPr>
        <p:spPr>
          <a:xfrm>
            <a:off x="218100" y="2361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Methods to Result</a:t>
            </a:r>
            <a:endParaRPr sz="2400"/>
          </a:p>
        </p:txBody>
      </p:sp>
      <p:pic>
        <p:nvPicPr>
          <p:cNvPr id="428" name="Google Shape;428;p50"/>
          <p:cNvPicPr preferRelativeResize="0"/>
          <p:nvPr/>
        </p:nvPicPr>
        <p:blipFill>
          <a:blip r:embed="rId3">
            <a:alphaModFix/>
          </a:blip>
          <a:stretch>
            <a:fillRect/>
          </a:stretch>
        </p:blipFill>
        <p:spPr>
          <a:xfrm>
            <a:off x="535725" y="1387325"/>
            <a:ext cx="8072548" cy="2093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1"/>
          <p:cNvSpPr txBox="1"/>
          <p:nvPr>
            <p:ph idx="1" type="body"/>
          </p:nvPr>
        </p:nvSpPr>
        <p:spPr>
          <a:xfrm>
            <a:off x="218100" y="2361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Document Topic Proportions</a:t>
            </a:r>
            <a:endParaRPr sz="2400"/>
          </a:p>
        </p:txBody>
      </p:sp>
      <p:pic>
        <p:nvPicPr>
          <p:cNvPr id="434" name="Google Shape;434;p51"/>
          <p:cNvPicPr preferRelativeResize="0"/>
          <p:nvPr/>
        </p:nvPicPr>
        <p:blipFill>
          <a:blip r:embed="rId3">
            <a:alphaModFix/>
          </a:blip>
          <a:stretch>
            <a:fillRect/>
          </a:stretch>
        </p:blipFill>
        <p:spPr>
          <a:xfrm>
            <a:off x="495625" y="841250"/>
            <a:ext cx="8152748" cy="2116101"/>
          </a:xfrm>
          <a:prstGeom prst="rect">
            <a:avLst/>
          </a:prstGeom>
          <a:noFill/>
          <a:ln>
            <a:noFill/>
          </a:ln>
        </p:spPr>
      </p:pic>
      <p:pic>
        <p:nvPicPr>
          <p:cNvPr id="435" name="Google Shape;435;p51"/>
          <p:cNvPicPr preferRelativeResize="0"/>
          <p:nvPr/>
        </p:nvPicPr>
        <p:blipFill>
          <a:blip r:embed="rId4">
            <a:alphaModFix/>
          </a:blip>
          <a:stretch>
            <a:fillRect/>
          </a:stretch>
        </p:blipFill>
        <p:spPr>
          <a:xfrm>
            <a:off x="558552" y="3025575"/>
            <a:ext cx="2472300" cy="1648200"/>
          </a:xfrm>
          <a:prstGeom prst="rect">
            <a:avLst/>
          </a:prstGeom>
          <a:noFill/>
          <a:ln>
            <a:noFill/>
          </a:ln>
        </p:spPr>
      </p:pic>
      <p:pic>
        <p:nvPicPr>
          <p:cNvPr id="436" name="Google Shape;436;p51"/>
          <p:cNvPicPr preferRelativeResize="0"/>
          <p:nvPr/>
        </p:nvPicPr>
        <p:blipFill>
          <a:blip r:embed="rId5">
            <a:alphaModFix/>
          </a:blip>
          <a:stretch>
            <a:fillRect/>
          </a:stretch>
        </p:blipFill>
        <p:spPr>
          <a:xfrm>
            <a:off x="3171150" y="3025575"/>
            <a:ext cx="2472300" cy="1648191"/>
          </a:xfrm>
          <a:prstGeom prst="rect">
            <a:avLst/>
          </a:prstGeom>
          <a:noFill/>
          <a:ln>
            <a:noFill/>
          </a:ln>
        </p:spPr>
      </p:pic>
      <p:pic>
        <p:nvPicPr>
          <p:cNvPr id="437" name="Google Shape;437;p51"/>
          <p:cNvPicPr preferRelativeResize="0"/>
          <p:nvPr/>
        </p:nvPicPr>
        <p:blipFill>
          <a:blip r:embed="rId6">
            <a:alphaModFix/>
          </a:blip>
          <a:stretch>
            <a:fillRect/>
          </a:stretch>
        </p:blipFill>
        <p:spPr>
          <a:xfrm>
            <a:off x="5953625" y="3025575"/>
            <a:ext cx="2472300" cy="164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6"/>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The Journey from Online Articles to CSVs</a:t>
            </a:r>
            <a:endParaRPr sz="2400"/>
          </a:p>
        </p:txBody>
      </p:sp>
      <p:pic>
        <p:nvPicPr>
          <p:cNvPr id="149" name="Google Shape;149;p16"/>
          <p:cNvPicPr preferRelativeResize="0"/>
          <p:nvPr/>
        </p:nvPicPr>
        <p:blipFill>
          <a:blip r:embed="rId3">
            <a:alphaModFix/>
          </a:blip>
          <a:stretch>
            <a:fillRect/>
          </a:stretch>
        </p:blipFill>
        <p:spPr>
          <a:xfrm>
            <a:off x="686825" y="1155825"/>
            <a:ext cx="7770351" cy="3249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2"/>
          <p:cNvSpPr txBox="1"/>
          <p:nvPr>
            <p:ph type="ctrTitle"/>
          </p:nvPr>
        </p:nvSpPr>
        <p:spPr>
          <a:xfrm>
            <a:off x="210150" y="1436325"/>
            <a:ext cx="8723700" cy="2875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sz="30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1" lang="en" sz="2600">
                <a:solidFill>
                  <a:srgbClr val="000000"/>
                </a:solidFill>
                <a:latin typeface="Arial"/>
                <a:ea typeface="Arial"/>
                <a:cs typeface="Arial"/>
                <a:sym typeface="Arial"/>
              </a:rPr>
              <a:t>Analyst information discovery &amp; interpretation roles: </a:t>
            </a:r>
            <a:endParaRPr b="1" sz="26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1" lang="en" sz="2600">
                <a:solidFill>
                  <a:srgbClr val="000000"/>
                </a:solidFill>
                <a:latin typeface="Arial"/>
                <a:ea typeface="Arial"/>
                <a:cs typeface="Arial"/>
                <a:sym typeface="Arial"/>
              </a:rPr>
              <a:t>Topic Modeling </a:t>
            </a:r>
            <a:r>
              <a:rPr b="1" lang="en" sz="2600">
                <a:solidFill>
                  <a:srgbClr val="000000"/>
                </a:solidFill>
                <a:latin typeface="Arial"/>
                <a:ea typeface="Arial"/>
                <a:cs typeface="Arial"/>
                <a:sym typeface="Arial"/>
              </a:rPr>
              <a:t>Approach</a:t>
            </a:r>
            <a:endParaRPr b="1" sz="26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1" sz="26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443" name="Google Shape;443;p52"/>
          <p:cNvSpPr txBox="1"/>
          <p:nvPr>
            <p:ph idx="1" type="subTitle"/>
          </p:nvPr>
        </p:nvSpPr>
        <p:spPr>
          <a:xfrm>
            <a:off x="1213425" y="225075"/>
            <a:ext cx="6610200" cy="15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PAPER SUMMARY</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3"/>
          <p:cNvSpPr txBox="1"/>
          <p:nvPr>
            <p:ph type="title"/>
          </p:nvPr>
        </p:nvSpPr>
        <p:spPr>
          <a:xfrm>
            <a:off x="819150" y="845600"/>
            <a:ext cx="7741200" cy="13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a:t>
            </a:r>
            <a:r>
              <a:rPr lang="en" sz="1800">
                <a:solidFill>
                  <a:srgbClr val="000000"/>
                </a:solidFill>
                <a:latin typeface="Arial"/>
                <a:ea typeface="Arial"/>
                <a:cs typeface="Arial"/>
                <a:sym typeface="Arial"/>
              </a:rPr>
              <a:t>To investigate how financial analysts serve their information intermediary role by conducting a large-scale comparison of the textual content of analyst research reports to that of closely preceding corporate disclosures.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49" name="Google Shape;449;p53"/>
          <p:cNvSpPr txBox="1"/>
          <p:nvPr>
            <p:ph idx="1" type="body"/>
          </p:nvPr>
        </p:nvSpPr>
        <p:spPr>
          <a:xfrm>
            <a:off x="819150" y="2334150"/>
            <a:ext cx="7505700" cy="21045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Financial Analysts play </a:t>
            </a:r>
            <a:r>
              <a:rPr lang="en" sz="1600"/>
              <a:t>Informational</a:t>
            </a:r>
            <a:r>
              <a:rPr lang="en" sz="1600"/>
              <a:t> intermediary role</a:t>
            </a:r>
            <a:endParaRPr sz="1600"/>
          </a:p>
          <a:p>
            <a:pPr indent="-330200" lvl="0" marL="457200" marR="0" rtl="0" algn="l">
              <a:lnSpc>
                <a:spcPct val="115000"/>
              </a:lnSpc>
              <a:spcBef>
                <a:spcPts val="0"/>
              </a:spcBef>
              <a:spcAft>
                <a:spcPts val="0"/>
              </a:spcAft>
              <a:buSzPts val="1600"/>
              <a:buChar char="●"/>
            </a:pPr>
            <a:r>
              <a:rPr lang="en" sz="1600"/>
              <a:t>Informational intermediary can be done in two ways : Discovery Role &amp; Interpretation Role </a:t>
            </a:r>
            <a:endParaRPr sz="1600"/>
          </a:p>
          <a:p>
            <a:pPr indent="-330200" lvl="0" marL="457200" marR="0" rtl="0" algn="l">
              <a:lnSpc>
                <a:spcPct val="115000"/>
              </a:lnSpc>
              <a:spcBef>
                <a:spcPts val="0"/>
              </a:spcBef>
              <a:spcAft>
                <a:spcPts val="0"/>
              </a:spcAft>
              <a:buSzPts val="1600"/>
              <a:buChar char="●"/>
            </a:pPr>
            <a:r>
              <a:rPr lang="en" sz="1600"/>
              <a:t>A topic modeling approach called la</a:t>
            </a:r>
            <a:r>
              <a:rPr lang="en" sz="1600"/>
              <a:t>tent Dirichlet allocation (LDA) is used to extract  analyst  report AA and conference calls CC and Battery validity test is used to verify LDA</a:t>
            </a:r>
            <a:endParaRPr sz="1600"/>
          </a:p>
          <a:p>
            <a:pPr indent="-330200" lvl="0" marL="457200" marR="0" rtl="0" algn="l">
              <a:lnSpc>
                <a:spcPct val="115000"/>
              </a:lnSpc>
              <a:spcBef>
                <a:spcPts val="0"/>
              </a:spcBef>
              <a:spcAft>
                <a:spcPts val="0"/>
              </a:spcAft>
              <a:buSzPts val="1600"/>
              <a:buChar char="●"/>
            </a:pPr>
            <a:r>
              <a:rPr lang="en" sz="1600"/>
              <a:t>FINDINGS: Analysts spend an average of 31% of their discussion on exclusive topics and 69% of their discussion focuses on conference topics</a:t>
            </a:r>
            <a:endParaRPr sz="1600"/>
          </a:p>
          <a:p>
            <a:pPr indent="0" lvl="0" marL="457200" marR="0" rtl="0" algn="l">
              <a:lnSpc>
                <a:spcPct val="115000"/>
              </a:lnSpc>
              <a:spcBef>
                <a:spcPts val="1600"/>
              </a:spcBef>
              <a:spcAft>
                <a:spcPts val="1600"/>
              </a:spcAft>
              <a:buNone/>
            </a:pPr>
            <a:r>
              <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4"/>
          <p:cNvSpPr txBox="1"/>
          <p:nvPr>
            <p:ph idx="1" type="body"/>
          </p:nvPr>
        </p:nvSpPr>
        <p:spPr>
          <a:xfrm>
            <a:off x="5000625" y="500075"/>
            <a:ext cx="3846000" cy="42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This table  presents the 20 most frequent words in each of the top 10 topics in the capital goods and health care equipment and services industries</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a:t>This table </a:t>
            </a:r>
            <a:r>
              <a:rPr lang="en" sz="1600"/>
              <a:t>validates</a:t>
            </a:r>
            <a:r>
              <a:rPr lang="en" sz="1600"/>
              <a:t>  the effectiveness of the LDA algorithm in identifying distinct, and economically meaningful topics in conference calls and analyst reports. </a:t>
            </a:r>
            <a:endParaRPr sz="1600"/>
          </a:p>
        </p:txBody>
      </p:sp>
      <p:pic>
        <p:nvPicPr>
          <p:cNvPr id="455" name="Google Shape;455;p54"/>
          <p:cNvPicPr preferRelativeResize="0"/>
          <p:nvPr/>
        </p:nvPicPr>
        <p:blipFill>
          <a:blip r:embed="rId3">
            <a:alphaModFix/>
          </a:blip>
          <a:stretch>
            <a:fillRect/>
          </a:stretch>
        </p:blipFill>
        <p:spPr>
          <a:xfrm>
            <a:off x="371825" y="401450"/>
            <a:ext cx="4459199" cy="4331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5"/>
          <p:cNvSpPr txBox="1"/>
          <p:nvPr>
            <p:ph type="title"/>
          </p:nvPr>
        </p:nvSpPr>
        <p:spPr>
          <a:xfrm>
            <a:off x="683400" y="500075"/>
            <a:ext cx="77772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CAR[0, 1] α1Tone_Discovery+ β1Tone_Interpret + γ1Tone_CC +Controls+ ε,</a:t>
            </a:r>
            <a:endParaRPr sz="2400"/>
          </a:p>
        </p:txBody>
      </p:sp>
      <p:sp>
        <p:nvSpPr>
          <p:cNvPr id="461" name="Google Shape;461;p55"/>
          <p:cNvSpPr txBox="1"/>
          <p:nvPr>
            <p:ph idx="1" type="body"/>
          </p:nvPr>
        </p:nvSpPr>
        <p:spPr>
          <a:xfrm>
            <a:off x="4119550" y="1425275"/>
            <a:ext cx="4205400" cy="30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The summary statistics reported in show that both mean values of Tone_Discovery and Tone_Interpret are positive (0.188 and 0.217, respectively), consistent with the overall analyst optimism documented in the literature.</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462" name="Google Shape;462;p55"/>
          <p:cNvPicPr preferRelativeResize="0"/>
          <p:nvPr/>
        </p:nvPicPr>
        <p:blipFill>
          <a:blip r:embed="rId3">
            <a:alphaModFix/>
          </a:blip>
          <a:stretch>
            <a:fillRect/>
          </a:stretch>
        </p:blipFill>
        <p:spPr>
          <a:xfrm>
            <a:off x="304800" y="1559575"/>
            <a:ext cx="3814751" cy="3149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6"/>
          <p:cNvSpPr txBox="1"/>
          <p:nvPr>
            <p:ph type="title"/>
          </p:nvPr>
        </p:nvSpPr>
        <p:spPr>
          <a:xfrm>
            <a:off x="817875" y="0"/>
            <a:ext cx="7683000" cy="14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2400"/>
              <a:t>Can analyst research reports provide value to investors without discovering new information or interpreting corporate disclosure using new languages.</a:t>
            </a:r>
            <a:endParaRPr sz="2400"/>
          </a:p>
        </p:txBody>
      </p:sp>
      <p:sp>
        <p:nvSpPr>
          <p:cNvPr id="468" name="Google Shape;468;p56"/>
          <p:cNvSpPr txBox="1"/>
          <p:nvPr>
            <p:ph idx="1" type="body"/>
          </p:nvPr>
        </p:nvSpPr>
        <p:spPr>
          <a:xfrm>
            <a:off x="236275" y="1570800"/>
            <a:ext cx="82185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Pearson Chi squared was used </a:t>
            </a:r>
            <a:endParaRPr sz="1600"/>
          </a:p>
          <a:p>
            <a:pPr indent="0" lvl="0" marL="0" rtl="0" algn="l">
              <a:spcBef>
                <a:spcPts val="1600"/>
              </a:spcBef>
              <a:spcAft>
                <a:spcPts val="0"/>
              </a:spcAft>
              <a:buNone/>
            </a:pPr>
            <a:r>
              <a:rPr lang="en" sz="1600"/>
              <a:t>Findings : </a:t>
            </a:r>
            <a:r>
              <a:rPr lang="en" sz="1600">
                <a:solidFill>
                  <a:srgbClr val="000000"/>
                </a:solidFill>
                <a:latin typeface="Arial"/>
                <a:ea typeface="Arial"/>
                <a:cs typeface="Arial"/>
                <a:sym typeface="Arial"/>
              </a:rPr>
              <a:t>We find that there is a positive and significant coefficients for all tone variables. indicates the confirming value provided by analysts. That is, by selectively repeating CC topics, analysts attract and direct investors’ limited attention to what is important from managers— confirming these topics’ usefulness</a:t>
            </a:r>
            <a:endParaRPr sz="1600">
              <a:solidFill>
                <a:srgbClr val="000000"/>
              </a:solidFill>
              <a:latin typeface="Arial"/>
              <a:ea typeface="Arial"/>
              <a:cs typeface="Arial"/>
              <a:sym typeface="Arial"/>
            </a:endParaRPr>
          </a:p>
          <a:p>
            <a:pPr indent="0" lvl="0" marL="0" rtl="0" algn="l">
              <a:spcBef>
                <a:spcPts val="1600"/>
              </a:spcBef>
              <a:spcAft>
                <a:spcPts val="1600"/>
              </a:spcAft>
              <a:buNone/>
            </a:pPr>
            <a:r>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a:t>
            </a:r>
            <a:endParaRPr/>
          </a:p>
        </p:txBody>
      </p:sp>
      <p:sp>
        <p:nvSpPr>
          <p:cNvPr id="474" name="Google Shape;474;p5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31% of an analyst prompt serves an information discovery role. And  69% of the discussion in a prompt serves  information interpretation role </a:t>
            </a:r>
            <a:r>
              <a:rPr lang="en" sz="1600"/>
              <a:t>Suggesting that both analyst information discovery and interpretation roles are substantial.</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Analyst prove a lot of value to the capital market research</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That is, by selectively repeating CC topics, analysts attract and direct investors’ limited attention to what is important from managers— confirming these topics’ usefulness</a:t>
            </a:r>
            <a:endParaRPr sz="1600">
              <a:solidFill>
                <a:srgbClr val="000000"/>
              </a:solidFill>
              <a:latin typeface="Arial"/>
              <a:ea typeface="Arial"/>
              <a:cs typeface="Arial"/>
              <a:sym typeface="Arial"/>
            </a:endParaRPr>
          </a:p>
          <a:p>
            <a:pPr indent="0" lvl="0" marL="45720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9900"/>
                </a:solidFill>
                <a:latin typeface="Arial"/>
                <a:ea typeface="Arial"/>
                <a:cs typeface="Arial"/>
                <a:sym typeface="Arial"/>
              </a:rPr>
              <a:t>Latent Dirichlet Allocation (LDA)</a:t>
            </a:r>
            <a:endParaRPr sz="2400">
              <a:solidFill>
                <a:srgbClr val="FF9900"/>
              </a:solidFill>
              <a:latin typeface="Arial"/>
              <a:ea typeface="Arial"/>
              <a:cs typeface="Arial"/>
              <a:sym typeface="Arial"/>
            </a:endParaRPr>
          </a:p>
          <a:p>
            <a:pPr indent="0" lvl="0" marL="0" rtl="0" algn="l">
              <a:spcBef>
                <a:spcPts val="0"/>
              </a:spcBef>
              <a:spcAft>
                <a:spcPts val="0"/>
              </a:spcAft>
              <a:buNone/>
            </a:pPr>
            <a:r>
              <a:t/>
            </a:r>
            <a:endParaRPr/>
          </a:p>
        </p:txBody>
      </p:sp>
      <p:sp>
        <p:nvSpPr>
          <p:cNvPr id="480" name="Google Shape;480;p5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Developed in 2003</a:t>
            </a:r>
            <a:endParaRPr sz="1400"/>
          </a:p>
          <a:p>
            <a:pPr indent="-317500" lvl="0" marL="457200" rtl="0" algn="l">
              <a:spcBef>
                <a:spcPts val="0"/>
              </a:spcBef>
              <a:spcAft>
                <a:spcPts val="0"/>
              </a:spcAft>
              <a:buSzPts val="1400"/>
              <a:buChar char="●"/>
            </a:pPr>
            <a:r>
              <a:rPr lang="en" sz="1400">
                <a:solidFill>
                  <a:srgbClr val="233A44"/>
                </a:solidFill>
              </a:rPr>
              <a:t>Use a statistical generative model to imitate the process of how a human writes a document</a:t>
            </a:r>
            <a:endParaRPr sz="1400">
              <a:solidFill>
                <a:srgbClr val="233A44"/>
              </a:solidFill>
            </a:endParaRPr>
          </a:p>
          <a:p>
            <a:pPr indent="-317500" lvl="0" marL="457200" rtl="0" algn="l">
              <a:spcBef>
                <a:spcPts val="0"/>
              </a:spcBef>
              <a:spcAft>
                <a:spcPts val="0"/>
              </a:spcAft>
              <a:buSzPts val="1400"/>
              <a:buChar char="●"/>
            </a:pPr>
            <a:r>
              <a:rPr lang="en" sz="1400">
                <a:solidFill>
                  <a:srgbClr val="000000"/>
                </a:solidFill>
              </a:rPr>
              <a:t>Reduce the extraordinary dimensionality of linguistic data, based on word co-occurrences in the same document</a:t>
            </a:r>
            <a:endParaRPr sz="1400">
              <a:solidFill>
                <a:srgbClr val="000000"/>
              </a:solidFill>
            </a:endParaRPr>
          </a:p>
          <a:p>
            <a:pPr indent="-317500" lvl="0" marL="457200" rtl="0" algn="l">
              <a:spcBef>
                <a:spcPts val="0"/>
              </a:spcBef>
              <a:spcAft>
                <a:spcPts val="0"/>
              </a:spcAft>
              <a:buSzPts val="1400"/>
              <a:buChar char="●"/>
            </a:pPr>
            <a:r>
              <a:rPr lang="en" sz="1400"/>
              <a:t>Advantages over manual coding (cost,  </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7"/>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CSVs to Pandas Dataframe</a:t>
            </a:r>
            <a:endParaRPr sz="2400"/>
          </a:p>
        </p:txBody>
      </p:sp>
      <p:pic>
        <p:nvPicPr>
          <p:cNvPr id="155" name="Google Shape;155;p17"/>
          <p:cNvPicPr preferRelativeResize="0"/>
          <p:nvPr/>
        </p:nvPicPr>
        <p:blipFill>
          <a:blip r:embed="rId3">
            <a:alphaModFix/>
          </a:blip>
          <a:stretch>
            <a:fillRect/>
          </a:stretch>
        </p:blipFill>
        <p:spPr>
          <a:xfrm>
            <a:off x="634650" y="1202250"/>
            <a:ext cx="8014949" cy="309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8"/>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Step I - Function Set Up</a:t>
            </a:r>
            <a:endParaRPr sz="2400"/>
          </a:p>
        </p:txBody>
      </p:sp>
      <p:pic>
        <p:nvPicPr>
          <p:cNvPr id="161" name="Google Shape;161;p18"/>
          <p:cNvPicPr preferRelativeResize="0"/>
          <p:nvPr/>
        </p:nvPicPr>
        <p:blipFill>
          <a:blip r:embed="rId3">
            <a:alphaModFix/>
          </a:blip>
          <a:stretch>
            <a:fillRect/>
          </a:stretch>
        </p:blipFill>
        <p:spPr>
          <a:xfrm>
            <a:off x="546100" y="1748650"/>
            <a:ext cx="8135576" cy="164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9"/>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Step II - More </a:t>
            </a:r>
            <a:r>
              <a:rPr lang="en" sz="2400"/>
              <a:t>Function Set Up</a:t>
            </a:r>
            <a:endParaRPr sz="2400"/>
          </a:p>
        </p:txBody>
      </p:sp>
      <p:pic>
        <p:nvPicPr>
          <p:cNvPr id="167" name="Google Shape;167;p19"/>
          <p:cNvPicPr preferRelativeResize="0"/>
          <p:nvPr/>
        </p:nvPicPr>
        <p:blipFill>
          <a:blip r:embed="rId3">
            <a:alphaModFix/>
          </a:blip>
          <a:stretch>
            <a:fillRect/>
          </a:stretch>
        </p:blipFill>
        <p:spPr>
          <a:xfrm>
            <a:off x="584038" y="1158600"/>
            <a:ext cx="7975924" cy="3055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Step III</a:t>
            </a:r>
            <a:endParaRPr sz="2400"/>
          </a:p>
        </p:txBody>
      </p:sp>
      <p:pic>
        <p:nvPicPr>
          <p:cNvPr id="173" name="Google Shape;173;p20"/>
          <p:cNvPicPr preferRelativeResize="0"/>
          <p:nvPr/>
        </p:nvPicPr>
        <p:blipFill>
          <a:blip r:embed="rId3">
            <a:alphaModFix/>
          </a:blip>
          <a:stretch>
            <a:fillRect/>
          </a:stretch>
        </p:blipFill>
        <p:spPr>
          <a:xfrm>
            <a:off x="677688" y="869650"/>
            <a:ext cx="7788657" cy="1591400"/>
          </a:xfrm>
          <a:prstGeom prst="rect">
            <a:avLst/>
          </a:prstGeom>
          <a:noFill/>
          <a:ln>
            <a:noFill/>
          </a:ln>
        </p:spPr>
      </p:pic>
      <p:pic>
        <p:nvPicPr>
          <p:cNvPr id="174" name="Google Shape;174;p20"/>
          <p:cNvPicPr preferRelativeResize="0"/>
          <p:nvPr/>
        </p:nvPicPr>
        <p:blipFill>
          <a:blip r:embed="rId4">
            <a:alphaModFix/>
          </a:blip>
          <a:stretch>
            <a:fillRect/>
          </a:stretch>
        </p:blipFill>
        <p:spPr>
          <a:xfrm>
            <a:off x="1174864" y="2461050"/>
            <a:ext cx="6794274" cy="2292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1"/>
          <p:cNvSpPr txBox="1"/>
          <p:nvPr>
            <p:ph idx="1" type="body"/>
          </p:nvPr>
        </p:nvSpPr>
        <p:spPr>
          <a:xfrm>
            <a:off x="218100" y="222850"/>
            <a:ext cx="8707800" cy="60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Pre-Processing IV</a:t>
            </a:r>
            <a:endParaRPr sz="2400"/>
          </a:p>
        </p:txBody>
      </p:sp>
      <p:pic>
        <p:nvPicPr>
          <p:cNvPr id="180" name="Google Shape;180;p21"/>
          <p:cNvPicPr preferRelativeResize="0"/>
          <p:nvPr/>
        </p:nvPicPr>
        <p:blipFill>
          <a:blip r:embed="rId3">
            <a:alphaModFix/>
          </a:blip>
          <a:stretch>
            <a:fillRect/>
          </a:stretch>
        </p:blipFill>
        <p:spPr>
          <a:xfrm>
            <a:off x="329450" y="858887"/>
            <a:ext cx="8485098" cy="3425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